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3"/>
    <p:sldId id="281" r:id="rId4"/>
    <p:sldId id="286" r:id="rId5"/>
    <p:sldId id="262" r:id="rId7"/>
    <p:sldId id="283" r:id="rId8"/>
    <p:sldId id="265" r:id="rId9"/>
    <p:sldId id="335" r:id="rId10"/>
    <p:sldId id="336" r:id="rId11"/>
    <p:sldId id="337" r:id="rId12"/>
    <p:sldId id="288" r:id="rId13"/>
    <p:sldId id="289" r:id="rId14"/>
    <p:sldId id="338" r:id="rId15"/>
    <p:sldId id="290" r:id="rId16"/>
    <p:sldId id="339" r:id="rId17"/>
    <p:sldId id="293" r:id="rId18"/>
    <p:sldId id="305"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63" r:id="rId32"/>
    <p:sldId id="352" r:id="rId33"/>
    <p:sldId id="353" r:id="rId34"/>
    <p:sldId id="354" r:id="rId35"/>
    <p:sldId id="355" r:id="rId36"/>
    <p:sldId id="356" r:id="rId37"/>
    <p:sldId id="357"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61849" autoAdjust="0"/>
  </p:normalViewPr>
  <p:slideViewPr>
    <p:cSldViewPr snapToGrid="0">
      <p:cViewPr varScale="1">
        <p:scale>
          <a:sx n="75" d="100"/>
          <a:sy n="75" d="100"/>
        </p:scale>
        <p:origin x="113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0.wmf"/><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46.wmf"/><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C11E8-75D8-4C06-8EDE-6679B4AD56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44520-D0FB-454A-ABE6-7E2122FA2B5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硬限幅器；软限幅器</a:t>
            </a:r>
            <a:endParaRPr lang="zh-CN" altLang="en-US"/>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http://sebastianruder.com/optimizing-gradient-descent/    </a:t>
            </a:r>
            <a:endParaRPr lang="en-US" altLang="zh-CN" dirty="0" smtClean="0"/>
          </a:p>
          <a:p>
            <a:r>
              <a:rPr lang="zh-CN" altLang="en-US" dirty="0" smtClean="0"/>
              <a:t>根据计算参数使用的训练数据量分为三种类型，三种类型是在训练速度资源使用和参数更新之间的平衡</a:t>
            </a:r>
            <a:endParaRPr lang="en-US" altLang="zh-CN" dirty="0" smtClean="0"/>
          </a:p>
          <a:p>
            <a:r>
              <a:rPr lang="en-US" altLang="zh-CN" dirty="0" smtClean="0"/>
              <a:t>Batch </a:t>
            </a:r>
            <a:r>
              <a:rPr lang="zh-CN" altLang="en-US" dirty="0" smtClean="0"/>
              <a:t>是所有样本迭代一次才更新一次梯度，训练速度过慢，权值更新慢。资源消耗量大，当训练数据集过大时无法一次性加载</a:t>
            </a:r>
            <a:endParaRPr lang="en-US" altLang="zh-CN" dirty="0" smtClean="0"/>
          </a:p>
          <a:p>
            <a:r>
              <a:rPr lang="en-US" altLang="zh-CN" dirty="0" smtClean="0"/>
              <a:t>Stochastic</a:t>
            </a:r>
            <a:r>
              <a:rPr lang="en-US" altLang="zh-CN" baseline="0" dirty="0" smtClean="0"/>
              <a:t> </a:t>
            </a:r>
            <a:r>
              <a:rPr lang="zh-CN" altLang="en-US" baseline="0" dirty="0" smtClean="0"/>
              <a:t>每个样本更新一次梯度，当数据集大时计算量巨大，且数据相似时重复更新权重。频繁的梯度更新，导致</a:t>
            </a:r>
            <a:r>
              <a:rPr lang="en-US" altLang="zh-CN" baseline="0" dirty="0" smtClean="0"/>
              <a:t>loss</a:t>
            </a:r>
            <a:r>
              <a:rPr lang="zh-CN" altLang="en-US" baseline="0" dirty="0" smtClean="0"/>
              <a:t>频繁波动。而另一方面对于非凸目标函数这种权重的波动容易跳过局部的最小值，而有机会收敛于全局最优解。当使用一个较小的</a:t>
            </a:r>
            <a:r>
              <a:rPr lang="en-US" altLang="zh-CN" baseline="0" dirty="0" err="1" smtClean="0"/>
              <a:t>learningrate</a:t>
            </a:r>
            <a:r>
              <a:rPr lang="zh-CN" altLang="en-US" baseline="0" dirty="0" smtClean="0"/>
              <a:t>时，其能接近</a:t>
            </a:r>
            <a:r>
              <a:rPr lang="en-US" altLang="zh-CN" baseline="0" dirty="0" smtClean="0"/>
              <a:t>BGD</a:t>
            </a:r>
            <a:r>
              <a:rPr lang="zh-CN" altLang="en-US" baseline="0" dirty="0" smtClean="0"/>
              <a:t>的收敛位置</a:t>
            </a:r>
            <a:endParaRPr lang="en-US" altLang="zh-CN" baseline="0" dirty="0" smtClean="0"/>
          </a:p>
          <a:p>
            <a:r>
              <a:rPr lang="en-US" altLang="zh-CN" baseline="0" dirty="0" err="1" smtClean="0"/>
              <a:t>Minibatch</a:t>
            </a:r>
            <a:r>
              <a:rPr lang="en-US" altLang="zh-CN" baseline="0" dirty="0" smtClean="0"/>
              <a:t> </a:t>
            </a:r>
            <a:r>
              <a:rPr lang="zh-CN" altLang="en-US" baseline="0" dirty="0" smtClean="0"/>
              <a:t>介于两者之间，批量的计算梯度，相比</a:t>
            </a:r>
            <a:r>
              <a:rPr lang="en-US" altLang="zh-CN" baseline="0" dirty="0" smtClean="0"/>
              <a:t>SGD</a:t>
            </a:r>
            <a:r>
              <a:rPr lang="zh-CN" altLang="en-US" baseline="0" dirty="0" smtClean="0"/>
              <a:t>能更稳当的收敛特性。而且优化后的矩阵计算能高效的计算批量梯度更新，</a:t>
            </a:r>
            <a:r>
              <a:rPr lang="en-US" altLang="zh-CN" baseline="0" dirty="0" smtClean="0"/>
              <a:t>50-256.</a:t>
            </a:r>
            <a:r>
              <a:rPr lang="zh-CN" altLang="en-US" baseline="0" dirty="0" smtClean="0"/>
              <a:t>通常</a:t>
            </a:r>
            <a:r>
              <a:rPr lang="en-US" altLang="zh-CN" baseline="0" dirty="0" smtClean="0"/>
              <a:t>SGD</a:t>
            </a:r>
            <a:r>
              <a:rPr lang="zh-CN" altLang="en-US" baseline="0" dirty="0" smtClean="0"/>
              <a:t>指</a:t>
            </a:r>
            <a:r>
              <a:rPr lang="en-US" altLang="zh-CN" baseline="0" dirty="0" err="1" smtClean="0"/>
              <a:t>minibatch</a:t>
            </a:r>
            <a:endParaRPr lang="en-US" altLang="zh-CN" baseline="0" dirty="0" smtClean="0"/>
          </a:p>
          <a:p>
            <a:endParaRPr lang="en-US" altLang="zh-CN" baseline="0" dirty="0" smtClean="0"/>
          </a:p>
          <a:p>
            <a:r>
              <a:rPr lang="zh-CN" altLang="en-US" baseline="0" dirty="0" smtClean="0"/>
              <a:t>在给定模型和训练数据时，在训练时有两个难题，一个问题是如果目标函数是非凸时，如何解决局部次优解的问题以及鞍点问题</a:t>
            </a:r>
            <a:r>
              <a:rPr lang="en-US" altLang="zh-CN" baseline="0" dirty="0" smtClean="0"/>
              <a:t>(</a:t>
            </a:r>
            <a:r>
              <a:rPr lang="zh-CN" altLang="en-US" baseline="0" dirty="0" smtClean="0"/>
              <a:t>梯度反向变化</a:t>
            </a:r>
            <a:r>
              <a:rPr lang="en-US" altLang="zh-CN" baseline="0" dirty="0" smtClean="0"/>
              <a:t>)</a:t>
            </a:r>
            <a:endParaRPr lang="en-US" altLang="zh-CN" baseline="0" dirty="0" smtClean="0"/>
          </a:p>
          <a:p>
            <a:r>
              <a:rPr lang="zh-CN" altLang="en-US" baseline="0" dirty="0" smtClean="0"/>
              <a:t>一是</a:t>
            </a:r>
            <a:r>
              <a:rPr lang="en-US" altLang="zh-CN" baseline="0" dirty="0" err="1" smtClean="0"/>
              <a:t>learningrate</a:t>
            </a:r>
            <a:r>
              <a:rPr lang="zh-CN" altLang="en-US" baseline="0" dirty="0" smtClean="0"/>
              <a:t>如何设置，过大则容易使</a:t>
            </a:r>
            <a:r>
              <a:rPr lang="en-US" altLang="zh-CN" baseline="0" dirty="0" smtClean="0"/>
              <a:t>loss</a:t>
            </a:r>
            <a:r>
              <a:rPr lang="zh-CN" altLang="en-US" baseline="0" dirty="0" smtClean="0"/>
              <a:t>在最优解附近震荡，而设置过小收敛速度慢，另外通常训练数据时稀疏的不同特征出现的频率是不同的，希望对于很少的出现的特征能用更大更新比例。对于这个超参数的设定需要额外的策略</a:t>
            </a:r>
            <a:endParaRPr lang="en-US" altLang="zh-CN" baseline="0" dirty="0" smtClean="0"/>
          </a:p>
          <a:p>
            <a:endParaRPr lang="en-US" altLang="zh-CN" baseline="0" dirty="0" smtClean="0"/>
          </a:p>
          <a:p>
            <a:pPr marL="0" marR="0" indent="0" algn="l" defTabSz="914400" rtl="0" eaLnBrk="1" latinLnBrk="0" hangingPunct="1">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Momentum</a:t>
            </a:r>
            <a:r>
              <a:rPr lang="zh-CN" altLang="en-US" sz="1200" b="0" i="0" kern="1200" dirty="0" smtClean="0">
                <a:solidFill>
                  <a:schemeClr val="tx1"/>
                </a:solidFill>
                <a:effectLst/>
                <a:latin typeface="+mn-lt"/>
                <a:ea typeface="+mn-ea"/>
                <a:cs typeface="+mn-cs"/>
              </a:rPr>
              <a:t>：增加一个冲量，就像从曲面上扔一个球，在最低点会有一个惯性量而冲过底槽</a:t>
            </a:r>
            <a:endParaRPr lang="en-US" altLang="zh-CN" sz="1200" b="0" i="0" kern="1200" dirty="0" smtClean="0">
              <a:solidFill>
                <a:schemeClr val="tx1"/>
              </a:solidFill>
              <a:effectLst/>
              <a:latin typeface="+mn-lt"/>
              <a:ea typeface="+mn-ea"/>
              <a:cs typeface="+mn-cs"/>
            </a:endParaRPr>
          </a:p>
          <a:p>
            <a:pPr marL="0" marR="0" indent="0" algn="l" defTabSz="914400" rtl="0" eaLnBrk="1" latinLnBrk="0" hangingPunct="1">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加速梯度：球不能盲目的下冲，其要知道当坡开始上升时要减速</a:t>
            </a:r>
            <a:endParaRPr lang="en-US" altLang="zh-CN" sz="1200" b="0" i="0" kern="1200" dirty="0" smtClean="0">
              <a:solidFill>
                <a:schemeClr val="tx1"/>
              </a:solidFill>
              <a:effectLst/>
              <a:latin typeface="+mn-lt"/>
              <a:ea typeface="+mn-ea"/>
              <a:cs typeface="+mn-cs"/>
            </a:endParaRPr>
          </a:p>
          <a:p>
            <a:pPr marL="0" marR="0" indent="0" algn="l" defTabSz="914400" rtl="0" eaLnBrk="1" latinLnBrk="0" hangingPunct="1">
              <a:spcBef>
                <a:spcPts val="0"/>
              </a:spcBef>
              <a:spcAft>
                <a:spcPts val="0"/>
              </a:spcAft>
              <a:buClrTx/>
              <a:buSzTx/>
              <a:buFontTx/>
              <a:buNone/>
              <a:defRPr/>
            </a:pPr>
            <a:r>
              <a:rPr lang="en-US" altLang="zh-CN" sz="1200" b="0" i="0" kern="1200" dirty="0" err="1" smtClean="0">
                <a:solidFill>
                  <a:schemeClr val="tx1"/>
                </a:solidFill>
                <a:effectLst/>
                <a:latin typeface="+mn-lt"/>
                <a:ea typeface="+mn-ea"/>
                <a:cs typeface="+mn-cs"/>
              </a:rPr>
              <a:t>AdaGrad</a:t>
            </a:r>
            <a:r>
              <a:rPr lang="zh-CN" altLang="en-US" sz="1200" b="0" i="0" kern="1200" dirty="0" smtClean="0">
                <a:solidFill>
                  <a:schemeClr val="tx1"/>
                </a:solidFill>
                <a:effectLst/>
                <a:latin typeface="+mn-lt"/>
                <a:ea typeface="+mn-ea"/>
                <a:cs typeface="+mn-cs"/>
              </a:rPr>
              <a:t>：避免了手动设置</a:t>
            </a:r>
            <a:r>
              <a:rPr lang="en-US" altLang="zh-CN" sz="1200" b="0" i="0" kern="1200" dirty="0" err="1" smtClean="0">
                <a:solidFill>
                  <a:schemeClr val="tx1"/>
                </a:solidFill>
                <a:effectLst/>
                <a:latin typeface="+mn-lt"/>
                <a:ea typeface="+mn-ea"/>
                <a:cs typeface="+mn-cs"/>
              </a:rPr>
              <a:t>learningrate</a:t>
            </a:r>
            <a:r>
              <a:rPr lang="zh-CN" altLang="en-US" sz="1200" b="0" i="0" kern="1200" dirty="0" smtClean="0">
                <a:solidFill>
                  <a:schemeClr val="tx1"/>
                </a:solidFill>
                <a:effectLst/>
                <a:latin typeface="+mn-lt"/>
                <a:ea typeface="+mn-ea"/>
                <a:cs typeface="+mn-cs"/>
              </a:rPr>
              <a:t>的问题，通常设置为</a:t>
            </a:r>
            <a:r>
              <a:rPr lang="en-US" altLang="zh-CN" sz="1200" b="0" i="0" kern="1200" dirty="0" smtClean="0">
                <a:solidFill>
                  <a:schemeClr val="tx1"/>
                </a:solidFill>
                <a:effectLst/>
                <a:latin typeface="+mn-lt"/>
                <a:ea typeface="+mn-ea"/>
                <a:cs typeface="+mn-cs"/>
              </a:rPr>
              <a:t>0.01</a:t>
            </a:r>
            <a:r>
              <a:rPr lang="zh-CN" altLang="en-US" sz="1200" b="0" i="0" kern="1200" dirty="0" smtClean="0">
                <a:solidFill>
                  <a:schemeClr val="tx1"/>
                </a:solidFill>
                <a:effectLst/>
                <a:latin typeface="+mn-lt"/>
                <a:ea typeface="+mn-ea"/>
                <a:cs typeface="+mn-cs"/>
              </a:rPr>
              <a:t>然后让算法调整，分母会不断累积，会导致学习率收缩的问题，导致</a:t>
            </a:r>
            <a:r>
              <a:rPr lang="en-US" altLang="zh-CN" sz="1200" b="0" i="0" kern="1200" dirty="0" err="1" smtClean="0">
                <a:solidFill>
                  <a:schemeClr val="tx1"/>
                </a:solidFill>
                <a:effectLst/>
                <a:latin typeface="+mn-lt"/>
                <a:ea typeface="+mn-ea"/>
                <a:cs typeface="+mn-cs"/>
              </a:rPr>
              <a:t>learningrate</a:t>
            </a:r>
            <a:r>
              <a:rPr lang="zh-CN" altLang="en-US" sz="1200" b="0" i="0" kern="1200" dirty="0" smtClean="0">
                <a:solidFill>
                  <a:schemeClr val="tx1"/>
                </a:solidFill>
                <a:effectLst/>
                <a:latin typeface="+mn-lt"/>
                <a:ea typeface="+mn-ea"/>
                <a:cs typeface="+mn-cs"/>
              </a:rPr>
              <a:t>非常小而无法训练</a:t>
            </a:r>
            <a:endParaRPr lang="en-US" altLang="zh-CN" sz="1200" b="0" i="0" kern="1200" dirty="0" smtClean="0">
              <a:solidFill>
                <a:schemeClr val="tx1"/>
              </a:solidFill>
              <a:effectLst/>
              <a:latin typeface="+mn-lt"/>
              <a:ea typeface="+mn-ea"/>
              <a:cs typeface="+mn-cs"/>
            </a:endParaRPr>
          </a:p>
          <a:p>
            <a:pPr marL="0" marR="0" indent="0" algn="l" defTabSz="914400" rtl="0" eaLnBrk="1" latinLnBrk="0" hangingPunct="1">
              <a:spcBef>
                <a:spcPts val="0"/>
              </a:spcBef>
              <a:spcAft>
                <a:spcPts val="0"/>
              </a:spcAft>
              <a:buClrTx/>
              <a:buSzTx/>
              <a:buFontTx/>
              <a:buNone/>
              <a:defRPr/>
            </a:pPr>
            <a:endParaRPr lang="en-US" altLang="zh-CN" sz="1200" b="0" i="0" kern="1200" dirty="0" smtClean="0">
              <a:solidFill>
                <a:schemeClr val="tx1"/>
              </a:solidFill>
              <a:effectLst/>
              <a:latin typeface="+mn-lt"/>
              <a:ea typeface="+mn-ea"/>
              <a:cs typeface="+mn-cs"/>
            </a:endParaRPr>
          </a:p>
          <a:p>
            <a:pPr marL="0" marR="0" indent="0" algn="l" defTabSz="914400" rtl="0" eaLnBrk="1" latinLnBrk="0" hangingPunct="1">
              <a:spcBef>
                <a:spcPts val="0"/>
              </a:spcBef>
              <a:spcAft>
                <a:spcPts val="0"/>
              </a:spcAft>
              <a:buClrTx/>
              <a:buSzTx/>
              <a:buFontTx/>
              <a:buNone/>
              <a:defRPr/>
            </a:pPr>
            <a:r>
              <a:rPr lang="en-US" altLang="zh-CN" sz="1200" b="0" i="0" kern="1200" dirty="0" err="1" smtClean="0">
                <a:solidFill>
                  <a:schemeClr val="tx1"/>
                </a:solidFill>
                <a:effectLst/>
                <a:latin typeface="+mn-lt"/>
                <a:ea typeface="+mn-ea"/>
                <a:cs typeface="+mn-cs"/>
              </a:rPr>
              <a:t>Rmsprop</a:t>
            </a:r>
            <a:r>
              <a:rPr lang="en-US" altLang="zh-CN" sz="1200" b="0" i="0" kern="1200" dirty="0" smtClean="0">
                <a:solidFill>
                  <a:schemeClr val="tx1"/>
                </a:solidFill>
                <a:effectLst/>
                <a:latin typeface="+mn-lt"/>
                <a:ea typeface="+mn-ea"/>
                <a:cs typeface="+mn-cs"/>
              </a:rPr>
              <a:t>  0.9</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0.001</a:t>
            </a:r>
            <a:r>
              <a:rPr lang="zh-CN" altLang="en-US" sz="1200" b="0" i="0" kern="1200" dirty="0" smtClean="0">
                <a:solidFill>
                  <a:schemeClr val="tx1"/>
                </a:solidFill>
                <a:effectLst/>
                <a:latin typeface="+mn-lt"/>
                <a:ea typeface="+mn-ea"/>
                <a:cs typeface="+mn-cs"/>
              </a:rPr>
              <a:t>，用于解决</a:t>
            </a:r>
            <a:r>
              <a:rPr lang="en-US" altLang="zh-CN" sz="1200" b="0" i="0" kern="1200" dirty="0" err="1" smtClean="0">
                <a:solidFill>
                  <a:schemeClr val="tx1"/>
                </a:solidFill>
                <a:effectLst/>
                <a:latin typeface="+mn-lt"/>
                <a:ea typeface="+mn-ea"/>
                <a:cs typeface="+mn-cs"/>
              </a:rPr>
              <a:t>adagrad</a:t>
            </a:r>
            <a:r>
              <a:rPr lang="zh-CN" altLang="en-US" sz="1200" b="0" i="0" kern="1200" dirty="0" smtClean="0">
                <a:solidFill>
                  <a:schemeClr val="tx1"/>
                </a:solidFill>
                <a:effectLst/>
                <a:latin typeface="+mn-lt"/>
                <a:ea typeface="+mn-ea"/>
                <a:cs typeface="+mn-cs"/>
              </a:rPr>
              <a:t>的</a:t>
            </a:r>
            <a:r>
              <a:rPr lang="en-US" altLang="zh-CN" sz="1200" b="0" i="0" kern="1200" dirty="0" err="1" smtClean="0">
                <a:solidFill>
                  <a:schemeClr val="tx1"/>
                </a:solidFill>
                <a:effectLst/>
                <a:latin typeface="+mn-lt"/>
                <a:ea typeface="+mn-ea"/>
                <a:cs typeface="+mn-cs"/>
              </a:rPr>
              <a:t>learningrate</a:t>
            </a:r>
            <a:r>
              <a:rPr lang="zh-CN" altLang="en-US" sz="1200" b="0" i="0" kern="1200" dirty="0" smtClean="0">
                <a:solidFill>
                  <a:schemeClr val="tx1"/>
                </a:solidFill>
                <a:effectLst/>
                <a:latin typeface="+mn-lt"/>
                <a:ea typeface="+mn-ea"/>
                <a:cs typeface="+mn-cs"/>
              </a:rPr>
              <a:t>消失问题</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损失函数的等高线</a:t>
            </a:r>
            <a:endParaRPr lang="en-US" altLang="zh-CN" dirty="0" smtClean="0"/>
          </a:p>
          <a:p>
            <a:r>
              <a:rPr lang="en-US" altLang="zh-CN" dirty="0" err="1" smtClean="0"/>
              <a:t>Learningrate</a:t>
            </a:r>
            <a:r>
              <a:rPr lang="zh-CN" altLang="en-US" dirty="0" smtClean="0"/>
              <a:t>调整的三个算法快速的找到了正确的方向和收敛结果，且收敛速度相似。</a:t>
            </a:r>
            <a:endParaRPr lang="en-US" altLang="zh-CN" dirty="0" smtClean="0"/>
          </a:p>
          <a:p>
            <a:r>
              <a:rPr lang="zh-CN" altLang="en-US" dirty="0" smtClean="0"/>
              <a:t>冲量的方法很快就就冲到了低谷的地方，不过对于坡度的预知能调整方向</a:t>
            </a:r>
            <a:endParaRPr lang="en-US" altLang="zh-CN" dirty="0" smtClean="0"/>
          </a:p>
          <a:p>
            <a:endParaRPr lang="en-US" altLang="zh-CN" dirty="0" smtClean="0"/>
          </a:p>
          <a:p>
            <a:r>
              <a:rPr lang="zh-CN" altLang="en-US" dirty="0" smtClean="0"/>
              <a:t>对于鞍点的效果，即以为有正的梯度，其他维为负的梯度。冲量的方法很难逃过鞍点，但是</a:t>
            </a:r>
            <a:r>
              <a:rPr lang="en-US" altLang="zh-CN" dirty="0" err="1" smtClean="0"/>
              <a:t>learningrate</a:t>
            </a:r>
            <a:r>
              <a:rPr lang="zh-CN" altLang="en-US" dirty="0" smtClean="0"/>
              <a:t>的方法却很快找到了负方向的方法</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输入信号</a:t>
            </a:r>
            <a:endParaRPr lang="en-US" altLang="zh-CN" dirty="0" smtClean="0"/>
          </a:p>
          <a:p>
            <a:pPr marL="228600" indent="-228600">
              <a:buAutoNum type="arabicPeriod"/>
            </a:pPr>
            <a:r>
              <a:rPr lang="zh-CN" altLang="en-US" dirty="0" smtClean="0"/>
              <a:t>一组连接</a:t>
            </a:r>
            <a:r>
              <a:rPr lang="en-US" altLang="zh-CN" dirty="0" smtClean="0"/>
              <a:t>(</a:t>
            </a:r>
            <a:r>
              <a:rPr lang="zh-CN" altLang="en-US" dirty="0" smtClean="0"/>
              <a:t>神经元的突触</a:t>
            </a:r>
            <a:r>
              <a:rPr lang="en-US" altLang="zh-CN" dirty="0" smtClean="0"/>
              <a:t>)</a:t>
            </a:r>
            <a:r>
              <a:rPr lang="zh-CN" altLang="en-US" dirty="0" smtClean="0"/>
              <a:t>，连接强度由权重标识，正权重为激活，负为抑制</a:t>
            </a:r>
            <a:endParaRPr lang="en-US" altLang="zh-CN" dirty="0" smtClean="0"/>
          </a:p>
          <a:p>
            <a:pPr marL="228600" indent="-228600">
              <a:buAutoNum type="arabicPeriod"/>
            </a:pPr>
            <a:r>
              <a:rPr lang="zh-CN" altLang="en-US" dirty="0" smtClean="0"/>
              <a:t>一个求和单元，用于求取各输入的加权和</a:t>
            </a:r>
            <a:r>
              <a:rPr lang="en-US" altLang="zh-CN" dirty="0" smtClean="0"/>
              <a:t>(</a:t>
            </a:r>
            <a:r>
              <a:rPr lang="zh-CN" altLang="en-US" dirty="0" smtClean="0"/>
              <a:t>线性组合</a:t>
            </a:r>
            <a:r>
              <a:rPr lang="en-US" altLang="zh-CN" dirty="0" smtClean="0"/>
              <a:t>)</a:t>
            </a:r>
            <a:endParaRPr lang="en-US" altLang="zh-CN" dirty="0" smtClean="0"/>
          </a:p>
          <a:p>
            <a:pPr marL="228600" indent="-228600">
              <a:buAutoNum type="arabicPeriod"/>
            </a:pPr>
            <a:r>
              <a:rPr lang="zh-CN" altLang="en-US" dirty="0" smtClean="0"/>
              <a:t>一个非线性激活函数，起非线性映射作用，并将神经元输出幅度限制在一定范围内</a:t>
            </a:r>
            <a:endParaRPr lang="en-US" altLang="zh-CN" dirty="0" smtClean="0"/>
          </a:p>
          <a:p>
            <a:pPr marL="228600" indent="-228600">
              <a:buAutoNum type="arabicPeriod"/>
            </a:pPr>
            <a:r>
              <a:rPr lang="zh-CN" altLang="en-US" dirty="0" smtClean="0"/>
              <a:t>另外还有一个阀值</a:t>
            </a:r>
            <a:endParaRPr lang="en-US" altLang="zh-CN" dirty="0" smtClean="0"/>
          </a:p>
          <a:p>
            <a:pPr marL="228600" indent="-228600">
              <a:buAutoNum type="arabicPeriod"/>
            </a:pPr>
            <a:endParaRPr lang="en-US" altLang="zh-CN" dirty="0" smtClean="0"/>
          </a:p>
          <a:p>
            <a:pPr marL="228600" indent="-228600">
              <a:buAutoNum type="arabicPeriod"/>
            </a:pPr>
            <a:r>
              <a:rPr lang="zh-CN" altLang="en-US" dirty="0" smtClean="0"/>
              <a:t>激活函数可以是阀值函数</a:t>
            </a:r>
            <a:r>
              <a:rPr lang="en-US" altLang="zh-CN" dirty="0" smtClean="0"/>
              <a:t>(0,1)</a:t>
            </a:r>
            <a:r>
              <a:rPr lang="zh-CN" altLang="en-US" dirty="0" smtClean="0"/>
              <a:t>，或者分段函数，货值</a:t>
            </a:r>
            <a:r>
              <a:rPr lang="en-US" altLang="zh-CN" dirty="0" err="1" smtClean="0"/>
              <a:t>sigmod</a:t>
            </a:r>
            <a:r>
              <a:rPr lang="zh-CN" altLang="en-US" dirty="0" smtClean="0"/>
              <a:t>函数</a:t>
            </a:r>
            <a:r>
              <a:rPr lang="en-US" altLang="zh-CN" dirty="0" smtClean="0"/>
              <a:t>(</a:t>
            </a:r>
            <a:r>
              <a:rPr lang="zh-CN" altLang="en-US" dirty="0" smtClean="0"/>
              <a:t>平滑、渐进、保持单调</a:t>
            </a:r>
            <a:r>
              <a:rPr lang="en-US" altLang="zh-CN" dirty="0" smtClean="0"/>
              <a:t>)</a:t>
            </a:r>
            <a:r>
              <a:rPr lang="zh-CN" altLang="en-US" dirty="0" smtClean="0"/>
              <a:t>，这个根据最终输出需要的值范围进行选择</a:t>
            </a:r>
            <a:endParaRPr lang="en-US" altLang="zh-CN" dirty="0" smtClean="0"/>
          </a:p>
          <a:p>
            <a:endParaRPr lang="en-US" altLang="zh-CN" dirty="0" smtClean="0"/>
          </a:p>
          <a:p>
            <a:r>
              <a:rPr lang="zh-CN" altLang="en-US" dirty="0" smtClean="0"/>
              <a:t>第一阶段是学习阶段，各计算单元状态不变，各连线上的权重值通过学习来训练</a:t>
            </a:r>
            <a:endParaRPr lang="zh-CN" altLang="en-US" dirty="0" smtClean="0"/>
          </a:p>
          <a:p>
            <a:r>
              <a:rPr lang="zh-CN" altLang="en-US" dirty="0" smtClean="0"/>
              <a:t>第二阶段是工作阶段，此时使用学习阶段训练的权重，做为固定参数，计算单元状态变化，来进行新数据预测</a:t>
            </a:r>
            <a:endParaRPr lang="en-US" altLang="zh-CN" dirty="0" smtClean="0"/>
          </a:p>
          <a:p>
            <a:endParaRPr lang="en-US" altLang="zh-CN" dirty="0" smtClean="0"/>
          </a:p>
          <a:p>
            <a:r>
              <a:rPr lang="en-US" altLang="zh-CN" dirty="0" smtClean="0"/>
              <a:t>F(z)</a:t>
            </a:r>
            <a:r>
              <a:rPr lang="zh-CN" altLang="en-US" dirty="0" smtClean="0"/>
              <a:t>为激励函数，</a:t>
            </a:r>
            <a:r>
              <a:rPr lang="en-US" altLang="zh-CN" dirty="0" err="1" smtClean="0"/>
              <a:t>hwb</a:t>
            </a:r>
            <a:r>
              <a:rPr lang="en-US" altLang="zh-CN" dirty="0" smtClean="0"/>
              <a:t>(x)</a:t>
            </a:r>
            <a:r>
              <a:rPr lang="zh-CN" altLang="en-US" dirty="0" smtClean="0"/>
              <a:t>为原始激励函数值</a:t>
            </a:r>
            <a:endParaRPr lang="en-US" altLang="zh-CN" dirty="0" smtClean="0"/>
          </a:p>
          <a:p>
            <a:r>
              <a:rPr lang="en-US" altLang="zh-CN" dirty="0" smtClean="0"/>
              <a:t>+1</a:t>
            </a:r>
            <a:r>
              <a:rPr lang="en-US" altLang="zh-CN" baseline="0" dirty="0" smtClean="0"/>
              <a:t> </a:t>
            </a:r>
            <a:r>
              <a:rPr lang="zh-CN" altLang="en-US" baseline="0" dirty="0" smtClean="0"/>
              <a:t>位偏置节点</a:t>
            </a:r>
            <a:r>
              <a:rPr lang="en-US" altLang="zh-CN" baseline="0" dirty="0" smtClean="0"/>
              <a:t>(</a:t>
            </a:r>
            <a:r>
              <a:rPr lang="zh-CN" altLang="en-US" baseline="0" dirty="0" smtClean="0"/>
              <a:t>用于消除阀值</a:t>
            </a:r>
            <a:r>
              <a:rPr lang="en-US" altLang="zh-CN" baseline="0" dirty="0" smtClean="0"/>
              <a:t>)</a:t>
            </a:r>
            <a:r>
              <a:rPr lang="pl-PL" altLang="zh-CN" sz="1200" b="0" i="0" u="none" strike="noStrike" kern="1200" baseline="0" dirty="0" smtClean="0">
                <a:solidFill>
                  <a:schemeClr val="tx1"/>
                </a:solidFill>
                <a:latin typeface="+mn-lt"/>
                <a:ea typeface="+mn-ea"/>
                <a:cs typeface="+mn-cs"/>
              </a:rPr>
              <a:t> w1x1 + w2x2 + w3x3 +...+ wnxn –t &gt;= 0</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pPr marL="0" marR="0" indent="0" algn="l" defTabSz="914400" rtl="0" eaLnBrk="1" latinLnBrk="0" hangingPunct="1">
              <a:spcBef>
                <a:spcPts val="0"/>
              </a:spcBef>
              <a:spcAft>
                <a:spcPts val="0"/>
              </a:spcAft>
              <a:buClrTx/>
              <a:buSzTx/>
              <a:buFontTx/>
              <a:buNone/>
              <a:defRPr/>
            </a:pPr>
            <a:r>
              <a:rPr lang="zh-CN" altLang="en-US" dirty="0" smtClean="0"/>
              <a:t>（本例共有４</a:t>
            </a:r>
            <a:r>
              <a:rPr lang="en-US" altLang="zh-CN" dirty="0" smtClean="0"/>
              <a:t>×</a:t>
            </a:r>
            <a:r>
              <a:rPr lang="zh-CN" altLang="en-US" dirty="0" smtClean="0"/>
              <a:t>３ ＋ ４</a:t>
            </a:r>
            <a:r>
              <a:rPr lang="en-US" altLang="zh-CN" dirty="0" smtClean="0"/>
              <a:t>×</a:t>
            </a:r>
            <a:r>
              <a:rPr lang="zh-CN" altLang="en-US" dirty="0" smtClean="0"/>
              <a:t>２ ＋３</a:t>
            </a:r>
            <a:r>
              <a:rPr lang="en-US" altLang="zh-CN" dirty="0" smtClean="0"/>
              <a:t>×</a:t>
            </a:r>
            <a:r>
              <a:rPr lang="zh-CN" altLang="en-US" dirty="0" smtClean="0"/>
              <a:t>２＝２６个参数）。求解这个神经网络，需要（</a:t>
            </a:r>
            <a:r>
              <a:rPr lang="en-US" altLang="zh-CN" dirty="0" smtClean="0"/>
              <a:t>x(</a:t>
            </a:r>
            <a:r>
              <a:rPr lang="en-US" altLang="zh-CN" dirty="0" err="1" smtClean="0"/>
              <a:t>i</a:t>
            </a:r>
            <a:r>
              <a:rPr lang="en-US" altLang="zh-CN" dirty="0" smtClean="0"/>
              <a:t>)</a:t>
            </a:r>
            <a:r>
              <a:rPr lang="zh-CN" altLang="en-US" dirty="0" smtClean="0"/>
              <a:t>，</a:t>
            </a:r>
            <a:r>
              <a:rPr lang="en-US" altLang="zh-CN" dirty="0" smtClean="0"/>
              <a:t>y(</a:t>
            </a:r>
            <a:r>
              <a:rPr lang="en-US" altLang="zh-CN" dirty="0" err="1" smtClean="0"/>
              <a:t>i</a:t>
            </a:r>
            <a:r>
              <a:rPr lang="en-US" altLang="zh-CN" dirty="0" smtClean="0"/>
              <a:t>)</a:t>
            </a:r>
            <a:r>
              <a:rPr lang="zh-CN" altLang="en-US" dirty="0" smtClean="0"/>
              <a:t>）的样本集，其中</a:t>
            </a:r>
            <a:r>
              <a:rPr lang="en-US" altLang="zh-CN" dirty="0" smtClean="0"/>
              <a:t>x(</a:t>
            </a:r>
            <a:r>
              <a:rPr lang="en-US" altLang="zh-CN" dirty="0" err="1" smtClean="0"/>
              <a:t>i</a:t>
            </a:r>
            <a:r>
              <a:rPr lang="en-US" altLang="zh-CN" dirty="0" smtClean="0"/>
              <a:t>)</a:t>
            </a:r>
            <a:r>
              <a:rPr lang="zh-CN" altLang="en-US" dirty="0" smtClean="0"/>
              <a:t>是</a:t>
            </a:r>
            <a:r>
              <a:rPr lang="en-US" altLang="zh-CN" dirty="0" smtClean="0"/>
              <a:t>3</a:t>
            </a:r>
            <a:r>
              <a:rPr lang="zh-CN" altLang="en-US" dirty="0" smtClean="0"/>
              <a:t>维向量，</a:t>
            </a:r>
            <a:r>
              <a:rPr lang="en-US" altLang="zh-CN" dirty="0" smtClean="0"/>
              <a:t>y(</a:t>
            </a:r>
            <a:r>
              <a:rPr lang="en-US" altLang="zh-CN" dirty="0" err="1" smtClean="0"/>
              <a:t>i</a:t>
            </a:r>
            <a:r>
              <a:rPr lang="en-US" altLang="zh-CN" dirty="0" smtClean="0"/>
              <a:t>)</a:t>
            </a:r>
            <a:r>
              <a:rPr lang="zh-CN" altLang="en-US" dirty="0" smtClean="0"/>
              <a:t>是</a:t>
            </a:r>
            <a:r>
              <a:rPr lang="en-US" altLang="zh-CN" dirty="0" smtClean="0"/>
              <a:t>2</a:t>
            </a:r>
            <a:r>
              <a:rPr lang="zh-CN" altLang="en-US" dirty="0" smtClean="0"/>
              <a:t>维向量</a:t>
            </a:r>
            <a:endParaRPr lang="zh-CN" altLang="en-US" dirty="0" smtClean="0"/>
          </a:p>
          <a:p>
            <a:r>
              <a:rPr lang="zh-CN" altLang="en-US" sz="1200" b="0" i="0" u="none" strike="noStrike" kern="1200" baseline="0" dirty="0" smtClean="0">
                <a:solidFill>
                  <a:schemeClr val="tx1"/>
                </a:solidFill>
                <a:latin typeface="+mn-lt"/>
                <a:ea typeface="+mn-ea"/>
                <a:cs typeface="+mn-cs"/>
              </a:rPr>
              <a:t>左边几个灰底圆中所标字母</a:t>
            </a:r>
            <a:r>
              <a:rPr lang="en-US" altLang="zh-CN" sz="1200" b="0" i="0" u="none" strike="noStrike" kern="1200" baseline="0" dirty="0" smtClean="0">
                <a:solidFill>
                  <a:schemeClr val="tx1"/>
                </a:solidFill>
                <a:latin typeface="+mn-lt"/>
                <a:ea typeface="+mn-ea"/>
                <a:cs typeface="+mn-cs"/>
              </a:rPr>
              <a:t>w </a:t>
            </a:r>
            <a:r>
              <a:rPr lang="zh-CN" altLang="en-US" sz="1200" b="0" i="0" u="none" strike="noStrike" kern="1200" baseline="0" dirty="0" smtClean="0">
                <a:solidFill>
                  <a:schemeClr val="tx1"/>
                </a:solidFill>
                <a:latin typeface="+mn-lt"/>
                <a:ea typeface="+mn-ea"/>
                <a:cs typeface="+mn-cs"/>
              </a:rPr>
              <a:t>代表浮点数，称为权</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重（</a:t>
            </a:r>
            <a:r>
              <a:rPr lang="en-US" altLang="zh-CN" sz="1200" b="0" i="0" u="none" strike="noStrike" kern="1200" baseline="0" dirty="0" smtClean="0">
                <a:solidFill>
                  <a:schemeClr val="tx1"/>
                </a:solidFill>
                <a:latin typeface="+mn-lt"/>
                <a:ea typeface="+mn-ea"/>
                <a:cs typeface="+mn-cs"/>
              </a:rPr>
              <a:t>weight</a:t>
            </a:r>
            <a:r>
              <a:rPr lang="zh-CN" altLang="en-US" sz="1200" b="0" i="0" u="none" strike="noStrike" kern="1200" baseline="0" dirty="0" smtClean="0">
                <a:solidFill>
                  <a:schemeClr val="tx1"/>
                </a:solidFill>
                <a:latin typeface="+mn-lt"/>
                <a:ea typeface="+mn-ea"/>
                <a:cs typeface="+mn-cs"/>
              </a:rPr>
              <a:t>，或权值，权数）。进入人工神经细胞的每一个</a:t>
            </a:r>
            <a:r>
              <a:rPr lang="en-US" altLang="zh-CN" sz="1200" b="0" i="0" u="none" strike="noStrike" kern="1200" baseline="0" dirty="0" smtClean="0">
                <a:solidFill>
                  <a:schemeClr val="tx1"/>
                </a:solidFill>
                <a:latin typeface="+mn-lt"/>
                <a:ea typeface="+mn-ea"/>
                <a:cs typeface="+mn-cs"/>
              </a:rPr>
              <a:t>input(</a:t>
            </a:r>
            <a:r>
              <a:rPr lang="zh-CN" altLang="en-US" sz="1200" b="0" i="0" u="none" strike="noStrike" kern="1200" baseline="0" dirty="0" smtClean="0">
                <a:solidFill>
                  <a:schemeClr val="tx1"/>
                </a:solidFill>
                <a:latin typeface="+mn-lt"/>
                <a:ea typeface="+mn-ea"/>
                <a:cs typeface="+mn-cs"/>
              </a:rPr>
              <a:t>输</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入</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都与一个权重</a:t>
            </a:r>
            <a:r>
              <a:rPr lang="en-US" altLang="zh-CN" sz="1200" b="0" i="0" u="none" strike="noStrike" kern="1200" baseline="0" dirty="0" smtClean="0">
                <a:solidFill>
                  <a:schemeClr val="tx1"/>
                </a:solidFill>
                <a:latin typeface="+mn-lt"/>
                <a:ea typeface="+mn-ea"/>
                <a:cs typeface="+mn-cs"/>
              </a:rPr>
              <a:t>w </a:t>
            </a:r>
            <a:r>
              <a:rPr lang="zh-CN" altLang="en-US" sz="1200" b="0" i="0" u="none" strike="noStrike" kern="1200" baseline="0" dirty="0" smtClean="0">
                <a:solidFill>
                  <a:schemeClr val="tx1"/>
                </a:solidFill>
                <a:latin typeface="+mn-lt"/>
                <a:ea typeface="+mn-ea"/>
                <a:cs typeface="+mn-cs"/>
              </a:rPr>
              <a:t>相联系，正是这些权重将决定神经网络的整</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体活跃性。你现在暂时可以设想所有这些权重都被设置到了</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１</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和１之间的一个随机小数。因为权重可正可负，故能对与它关联</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的输入施加不同的影响，如果权重为正，就会有激发（</a:t>
            </a:r>
            <a:r>
              <a:rPr lang="en-US" altLang="zh-CN" sz="1200" b="0" i="0" u="none" strike="noStrike" kern="1200" baseline="0" dirty="0" err="1" smtClean="0">
                <a:solidFill>
                  <a:schemeClr val="tx1"/>
                </a:solidFill>
                <a:latin typeface="+mn-lt"/>
                <a:ea typeface="+mn-ea"/>
                <a:cs typeface="+mn-cs"/>
              </a:rPr>
              <a:t>excitory</a:t>
            </a:r>
            <a:r>
              <a:rPr lang="zh-CN" altLang="en-US" sz="1200" b="0" i="0" u="none" strike="noStrike" kern="1200" baseline="0" dirty="0" smtClean="0">
                <a:solidFill>
                  <a:schemeClr val="tx1"/>
                </a:solidFill>
                <a:latin typeface="+mn-lt"/>
                <a:ea typeface="+mn-ea"/>
                <a:cs typeface="+mn-cs"/>
              </a:rPr>
              <a:t>）</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作用，权重为负，则会有抑制（</a:t>
            </a:r>
            <a:r>
              <a:rPr lang="en-US" altLang="zh-CN" sz="1200" b="0" i="0" u="none" strike="noStrike" kern="1200" baseline="0" dirty="0" smtClean="0">
                <a:solidFill>
                  <a:schemeClr val="tx1"/>
                </a:solidFill>
                <a:latin typeface="+mn-lt"/>
                <a:ea typeface="+mn-ea"/>
                <a:cs typeface="+mn-cs"/>
              </a:rPr>
              <a:t>inhibitory</a:t>
            </a:r>
            <a:r>
              <a:rPr lang="zh-CN" altLang="en-US" sz="1200" b="0" i="0" u="none" strike="noStrike" kern="1200" baseline="0" dirty="0" smtClean="0">
                <a:solidFill>
                  <a:schemeClr val="tx1"/>
                </a:solidFill>
                <a:latin typeface="+mn-lt"/>
                <a:ea typeface="+mn-ea"/>
                <a:cs typeface="+mn-cs"/>
              </a:rPr>
              <a:t>）作用。当输入信号进</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入神经细胞时，它们的值将与它们对应的权重相乘，作为图中大</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圆的输入。大圆的‘ 核’ 是一个函数， 叫激励函数</a:t>
            </a:r>
            <a:r>
              <a:rPr lang="en-US" altLang="zh-CN" sz="1200" b="0" i="0" u="none" strike="noStrike" kern="1200" baseline="0" dirty="0" smtClean="0">
                <a:solidFill>
                  <a:schemeClr val="tx1"/>
                </a:solidFill>
                <a:latin typeface="+mn-lt"/>
                <a:ea typeface="+mn-ea"/>
                <a:cs typeface="+mn-cs"/>
              </a:rPr>
              <a:t>(activation</a:t>
            </a: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function)</a:t>
            </a:r>
            <a:r>
              <a:rPr lang="zh-CN" altLang="en-US" sz="1200" b="0" i="0" u="none" strike="noStrike" kern="1200" baseline="0" dirty="0" smtClean="0">
                <a:solidFill>
                  <a:schemeClr val="tx1"/>
                </a:solidFill>
                <a:latin typeface="+mn-lt"/>
                <a:ea typeface="+mn-ea"/>
                <a:cs typeface="+mn-cs"/>
              </a:rPr>
              <a:t>，它把所有这些新的、经过权重调整后的输入全部加起</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来，形成单个的激励值</a:t>
            </a:r>
            <a:r>
              <a:rPr lang="en-US" altLang="zh-CN" sz="1200" b="0" i="0" u="none" strike="noStrike" kern="1200" baseline="0" dirty="0" smtClean="0">
                <a:solidFill>
                  <a:schemeClr val="tx1"/>
                </a:solidFill>
                <a:latin typeface="+mn-lt"/>
                <a:ea typeface="+mn-ea"/>
                <a:cs typeface="+mn-cs"/>
              </a:rPr>
              <a:t>(activation value)</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输出端总的平方误差瞬时值，所有神经元的误差和  </a:t>
            </a:r>
            <a:r>
              <a:rPr lang="en-US" altLang="zh-CN" dirty="0" err="1" smtClean="0"/>
              <a:t>Eav</a:t>
            </a:r>
            <a:r>
              <a:rPr lang="zh-CN" altLang="en-US" dirty="0" smtClean="0"/>
              <a:t>是所有权值、阀值和输入信号的函数</a:t>
            </a:r>
            <a:endParaRPr lang="en-US" altLang="zh-CN" dirty="0" smtClean="0"/>
          </a:p>
          <a:p>
            <a:endParaRPr lang="en-US" altLang="zh-CN" dirty="0" smtClean="0"/>
          </a:p>
          <a:p>
            <a:r>
              <a:rPr lang="zh-CN" altLang="en-US" dirty="0" smtClean="0"/>
              <a:t>所有样本训练完结束，或者</a:t>
            </a:r>
            <a:r>
              <a:rPr lang="en-US" altLang="zh-CN" dirty="0" err="1" smtClean="0"/>
              <a:t>Eav</a:t>
            </a:r>
            <a:r>
              <a:rPr lang="zh-CN" altLang="en-US" dirty="0" smtClean="0"/>
              <a:t>达到要求，否则改变输入样本顺序，重新一轮训练</a:t>
            </a:r>
            <a:endParaRPr lang="en-US" altLang="zh-CN" dirty="0" smtClean="0"/>
          </a:p>
          <a:p>
            <a:endParaRPr lang="en-US" altLang="zh-CN" dirty="0" smtClean="0"/>
          </a:p>
          <a:p>
            <a:endParaRPr lang="en-US" altLang="zh-CN" dirty="0" smtClean="0"/>
          </a:p>
          <a:p>
            <a:r>
              <a:rPr lang="en-US" altLang="zh-CN" dirty="0" smtClean="0"/>
              <a:t>1. ANN</a:t>
            </a:r>
            <a:r>
              <a:rPr lang="zh-CN" altLang="en-US" dirty="0" smtClean="0"/>
              <a:t>的初始化权重为随机权重</a:t>
            </a:r>
            <a:endParaRPr lang="en-US" altLang="zh-CN" dirty="0" smtClean="0"/>
          </a:p>
          <a:p>
            <a:r>
              <a:rPr lang="zh-CN" altLang="en-US" dirty="0" smtClean="0"/>
              <a:t>反向传播算法（</a:t>
            </a:r>
            <a:r>
              <a:rPr lang="en-US" altLang="zh-CN" dirty="0" smtClean="0"/>
              <a:t>Back Propagation</a:t>
            </a:r>
            <a:r>
              <a:rPr lang="zh-CN" altLang="en-US" dirty="0" smtClean="0"/>
              <a:t>，</a:t>
            </a:r>
            <a:r>
              <a:rPr lang="en-US" altLang="zh-CN" dirty="0" smtClean="0"/>
              <a:t>BP</a:t>
            </a:r>
            <a:r>
              <a:rPr lang="zh-CN" altLang="en-US" dirty="0" smtClean="0"/>
              <a:t>算法）是一种神经网络的梯度计算方法</a:t>
            </a:r>
            <a:r>
              <a:rPr lang="en-US" altLang="zh-CN" dirty="0" smtClean="0"/>
              <a:t>(</a:t>
            </a:r>
            <a:r>
              <a:rPr lang="zh-CN" altLang="en-US" sz="1200" b="0" i="0" kern="1200" dirty="0" smtClean="0">
                <a:solidFill>
                  <a:schemeClr val="tx1"/>
                </a:solidFill>
                <a:effectLst/>
                <a:latin typeface="+mn-lt"/>
                <a:ea typeface="+mn-ea"/>
                <a:cs typeface="+mn-cs"/>
              </a:rPr>
              <a:t>采用的是</a:t>
            </a:r>
            <a:r>
              <a:rPr lang="en-US" altLang="zh-CN" sz="1200" b="0" i="0" kern="1200" dirty="0" smtClean="0">
                <a:solidFill>
                  <a:schemeClr val="tx1"/>
                </a:solidFill>
                <a:effectLst/>
                <a:latin typeface="+mn-lt"/>
                <a:ea typeface="+mn-ea"/>
                <a:cs typeface="+mn-cs"/>
              </a:rPr>
              <a:t>back propagation</a:t>
            </a:r>
            <a:r>
              <a:rPr lang="zh-CN" altLang="en-US" sz="1200" b="0" i="0" kern="1200" dirty="0" smtClean="0">
                <a:solidFill>
                  <a:schemeClr val="tx1"/>
                </a:solidFill>
                <a:effectLst/>
                <a:latin typeface="+mn-lt"/>
                <a:ea typeface="+mn-ea"/>
                <a:cs typeface="+mn-cs"/>
              </a:rPr>
              <a:t>的方式进行，简单来讲就是采用迭代的算法来训练整个网络，随机设定初值，计算当前网络的输出，然后根据当前输出和</a:t>
            </a:r>
            <a:r>
              <a:rPr lang="en-US" altLang="zh-CN" sz="1200" b="0" i="0" kern="1200" dirty="0" smtClean="0">
                <a:solidFill>
                  <a:schemeClr val="tx1"/>
                </a:solidFill>
                <a:effectLst/>
                <a:latin typeface="+mn-lt"/>
                <a:ea typeface="+mn-ea"/>
                <a:cs typeface="+mn-cs"/>
              </a:rPr>
              <a:t>label</a:t>
            </a:r>
            <a:r>
              <a:rPr lang="zh-CN" altLang="en-US" sz="1200" b="0" i="0" kern="1200" dirty="0" smtClean="0">
                <a:solidFill>
                  <a:schemeClr val="tx1"/>
                </a:solidFill>
                <a:effectLst/>
                <a:latin typeface="+mn-lt"/>
                <a:ea typeface="+mn-ea"/>
                <a:cs typeface="+mn-cs"/>
              </a:rPr>
              <a:t>之间的差去改变前面各层的参数，直到收敛（整体是一个梯度下降法）</a:t>
            </a:r>
            <a:r>
              <a:rPr lang="en-US" altLang="zh-CN" dirty="0" smtClean="0"/>
              <a:t>)</a:t>
            </a:r>
            <a:endParaRPr lang="en-US" altLang="zh-CN" dirty="0" smtClean="0"/>
          </a:p>
          <a:p>
            <a:r>
              <a:rPr lang="zh-CN" altLang="en-US" dirty="0" smtClean="0"/>
              <a:t>反向传播算法先定义模型在训练样本上的代价函数，再求代价函数对于每个参数的梯度。反向传播算法巧妙的利用了下层神经元的梯度可由上层神经元的残差导出的规律，求解的过程也正如算法的名字那样，自上而下反向逐层计算，直至获得所有参数的梯度</a:t>
            </a:r>
            <a:endParaRPr lang="en-US" altLang="zh-CN" dirty="0" smtClean="0"/>
          </a:p>
          <a:p>
            <a:r>
              <a:rPr lang="zh-CN" altLang="en-US" dirty="0" smtClean="0"/>
              <a:t>反向传播算法可以帮助训练基于统计的机器学习模型，从大量的训练样本中挖掘出统计规律，进而可对未标注的数据进行预测。这种基于统计的学习方法比起传统的基于规则的方法具备很多优越性</a:t>
            </a:r>
            <a:endParaRPr lang="en-US" altLang="zh-CN"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输出端总的平方误差瞬时值，所有神经元的误差和  </a:t>
            </a:r>
            <a:r>
              <a:rPr lang="en-US" altLang="zh-CN" dirty="0" err="1" smtClean="0"/>
              <a:t>Eav</a:t>
            </a:r>
            <a:r>
              <a:rPr lang="zh-CN" altLang="en-US" dirty="0" smtClean="0"/>
              <a:t>是所有权值、阀值和输入信号的函数</a:t>
            </a:r>
            <a:endParaRPr lang="en-US" altLang="zh-CN" dirty="0" smtClean="0"/>
          </a:p>
          <a:p>
            <a:endParaRPr lang="en-US" altLang="zh-CN" dirty="0" smtClean="0"/>
          </a:p>
          <a:p>
            <a:r>
              <a:rPr lang="zh-CN" altLang="en-US" dirty="0" smtClean="0"/>
              <a:t>所有样本训练完结束，或者</a:t>
            </a:r>
            <a:r>
              <a:rPr lang="en-US" altLang="zh-CN" dirty="0" err="1" smtClean="0"/>
              <a:t>Eav</a:t>
            </a:r>
            <a:r>
              <a:rPr lang="zh-CN" altLang="en-US" dirty="0" smtClean="0"/>
              <a:t>达到要求，否则改变输入样本顺序，重新一轮训练</a:t>
            </a:r>
            <a:endParaRPr lang="en-US" altLang="zh-CN" dirty="0" smtClean="0"/>
          </a:p>
          <a:p>
            <a:endParaRPr lang="en-US" altLang="zh-CN" dirty="0" smtClean="0"/>
          </a:p>
          <a:p>
            <a:endParaRPr lang="en-US" altLang="zh-CN" dirty="0" smtClean="0"/>
          </a:p>
          <a:p>
            <a:r>
              <a:rPr lang="en-US" altLang="zh-CN" dirty="0" smtClean="0"/>
              <a:t>1. ANN</a:t>
            </a:r>
            <a:r>
              <a:rPr lang="zh-CN" altLang="en-US" dirty="0" smtClean="0"/>
              <a:t>的初始化权重为随机权重</a:t>
            </a:r>
            <a:endParaRPr lang="en-US" altLang="zh-CN" dirty="0" smtClean="0"/>
          </a:p>
          <a:p>
            <a:r>
              <a:rPr lang="zh-CN" altLang="en-US" dirty="0" smtClean="0"/>
              <a:t>反向传播算法（</a:t>
            </a:r>
            <a:r>
              <a:rPr lang="en-US" altLang="zh-CN" dirty="0" smtClean="0"/>
              <a:t>Back Propagation</a:t>
            </a:r>
            <a:r>
              <a:rPr lang="zh-CN" altLang="en-US" dirty="0" smtClean="0"/>
              <a:t>，</a:t>
            </a:r>
            <a:r>
              <a:rPr lang="en-US" altLang="zh-CN" dirty="0" smtClean="0"/>
              <a:t>BP</a:t>
            </a:r>
            <a:r>
              <a:rPr lang="zh-CN" altLang="en-US" dirty="0" smtClean="0"/>
              <a:t>算法）是一种神经网络的梯度计算方法</a:t>
            </a:r>
            <a:r>
              <a:rPr lang="en-US" altLang="zh-CN" dirty="0" smtClean="0"/>
              <a:t>(</a:t>
            </a:r>
            <a:r>
              <a:rPr lang="zh-CN" altLang="en-US" sz="1200" b="0" i="0" kern="1200" dirty="0" smtClean="0">
                <a:solidFill>
                  <a:schemeClr val="tx1"/>
                </a:solidFill>
                <a:effectLst/>
                <a:latin typeface="+mn-lt"/>
                <a:ea typeface="+mn-ea"/>
                <a:cs typeface="+mn-cs"/>
              </a:rPr>
              <a:t>采用的是</a:t>
            </a:r>
            <a:r>
              <a:rPr lang="en-US" altLang="zh-CN" sz="1200" b="0" i="0" kern="1200" dirty="0" smtClean="0">
                <a:solidFill>
                  <a:schemeClr val="tx1"/>
                </a:solidFill>
                <a:effectLst/>
                <a:latin typeface="+mn-lt"/>
                <a:ea typeface="+mn-ea"/>
                <a:cs typeface="+mn-cs"/>
              </a:rPr>
              <a:t>back propagation</a:t>
            </a:r>
            <a:r>
              <a:rPr lang="zh-CN" altLang="en-US" sz="1200" b="0" i="0" kern="1200" dirty="0" smtClean="0">
                <a:solidFill>
                  <a:schemeClr val="tx1"/>
                </a:solidFill>
                <a:effectLst/>
                <a:latin typeface="+mn-lt"/>
                <a:ea typeface="+mn-ea"/>
                <a:cs typeface="+mn-cs"/>
              </a:rPr>
              <a:t>的方式进行，简单来讲就是采用迭代的算法来训练整个网络，随机设定初值，计算当前网络的输出，然后根据当前输出和</a:t>
            </a:r>
            <a:r>
              <a:rPr lang="en-US" altLang="zh-CN" sz="1200" b="0" i="0" kern="1200" dirty="0" smtClean="0">
                <a:solidFill>
                  <a:schemeClr val="tx1"/>
                </a:solidFill>
                <a:effectLst/>
                <a:latin typeface="+mn-lt"/>
                <a:ea typeface="+mn-ea"/>
                <a:cs typeface="+mn-cs"/>
              </a:rPr>
              <a:t>label</a:t>
            </a:r>
            <a:r>
              <a:rPr lang="zh-CN" altLang="en-US" sz="1200" b="0" i="0" kern="1200" dirty="0" smtClean="0">
                <a:solidFill>
                  <a:schemeClr val="tx1"/>
                </a:solidFill>
                <a:effectLst/>
                <a:latin typeface="+mn-lt"/>
                <a:ea typeface="+mn-ea"/>
                <a:cs typeface="+mn-cs"/>
              </a:rPr>
              <a:t>之间的差去改变前面各层的参数，直到收敛（整体是一个梯度下降法）</a:t>
            </a:r>
            <a:r>
              <a:rPr lang="en-US" altLang="zh-CN" dirty="0" smtClean="0"/>
              <a:t>)</a:t>
            </a:r>
            <a:endParaRPr lang="en-US" altLang="zh-CN" dirty="0" smtClean="0"/>
          </a:p>
          <a:p>
            <a:r>
              <a:rPr lang="zh-CN" altLang="en-US" dirty="0" smtClean="0"/>
              <a:t>反向传播算法先定义模型在训练样本上的代价函数，再求代价函数对于每个参数的梯度。反向传播算法巧妙的利用了下层神经元的梯度可由上层神经元的残差导出的规律，求解的过程也正如算法的名字那样，自上而下反向逐层计算，直至获得所有参数的梯度</a:t>
            </a:r>
            <a:endParaRPr lang="en-US" altLang="zh-CN" dirty="0" smtClean="0"/>
          </a:p>
          <a:p>
            <a:r>
              <a:rPr lang="zh-CN" altLang="en-US" dirty="0" smtClean="0"/>
              <a:t>反向传播算法可以帮助训练基于统计的机器学习模型，从大量的训练样本中挖掘出统计规律，进而可对未标注的数据进行预测。这种基于统计的学习方法比起传统的基于规则的方法具备很多优越性</a:t>
            </a:r>
            <a:endParaRPr lang="en-US" altLang="zh-CN"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输出端总的平方误差瞬时值，所有神经元的误差和  </a:t>
            </a:r>
            <a:r>
              <a:rPr lang="en-US" altLang="zh-CN" dirty="0" err="1" smtClean="0"/>
              <a:t>Eav</a:t>
            </a:r>
            <a:r>
              <a:rPr lang="zh-CN" altLang="en-US" dirty="0" smtClean="0"/>
              <a:t>是所有权值、阀值和输入信号的函数</a:t>
            </a:r>
            <a:endParaRPr lang="en-US" altLang="zh-CN" dirty="0" smtClean="0"/>
          </a:p>
          <a:p>
            <a:endParaRPr lang="en-US" altLang="zh-CN" dirty="0" smtClean="0"/>
          </a:p>
          <a:p>
            <a:r>
              <a:rPr lang="zh-CN" altLang="en-US" dirty="0" smtClean="0"/>
              <a:t>所有样本训练完结束，或者</a:t>
            </a:r>
            <a:r>
              <a:rPr lang="en-US" altLang="zh-CN" dirty="0" err="1" smtClean="0"/>
              <a:t>Eav</a:t>
            </a:r>
            <a:r>
              <a:rPr lang="zh-CN" altLang="en-US" dirty="0" smtClean="0"/>
              <a:t>达到要求，否则改变输入样本顺序，重新一轮训练</a:t>
            </a:r>
            <a:endParaRPr lang="en-US" altLang="zh-CN" dirty="0" smtClean="0"/>
          </a:p>
          <a:p>
            <a:endParaRPr lang="en-US" altLang="zh-CN" dirty="0" smtClean="0"/>
          </a:p>
          <a:p>
            <a:endParaRPr lang="en-US" altLang="zh-CN" dirty="0" smtClean="0"/>
          </a:p>
          <a:p>
            <a:r>
              <a:rPr lang="en-US" altLang="zh-CN" dirty="0" smtClean="0"/>
              <a:t>1. ANN</a:t>
            </a:r>
            <a:r>
              <a:rPr lang="zh-CN" altLang="en-US" dirty="0" smtClean="0"/>
              <a:t>的初始化权重为随机权重</a:t>
            </a:r>
            <a:endParaRPr lang="en-US" altLang="zh-CN" dirty="0" smtClean="0"/>
          </a:p>
          <a:p>
            <a:r>
              <a:rPr lang="zh-CN" altLang="en-US" dirty="0" smtClean="0"/>
              <a:t>反向传播算法（</a:t>
            </a:r>
            <a:r>
              <a:rPr lang="en-US" altLang="zh-CN" dirty="0" smtClean="0"/>
              <a:t>Back Propagation</a:t>
            </a:r>
            <a:r>
              <a:rPr lang="zh-CN" altLang="en-US" dirty="0" smtClean="0"/>
              <a:t>，</a:t>
            </a:r>
            <a:r>
              <a:rPr lang="en-US" altLang="zh-CN" dirty="0" smtClean="0"/>
              <a:t>BP</a:t>
            </a:r>
            <a:r>
              <a:rPr lang="zh-CN" altLang="en-US" dirty="0" smtClean="0"/>
              <a:t>算法）是一种神经网络的梯度计算方法</a:t>
            </a:r>
            <a:r>
              <a:rPr lang="en-US" altLang="zh-CN" dirty="0" smtClean="0"/>
              <a:t>(</a:t>
            </a:r>
            <a:r>
              <a:rPr lang="zh-CN" altLang="en-US" sz="1200" b="0" i="0" kern="1200" dirty="0" smtClean="0">
                <a:solidFill>
                  <a:schemeClr val="tx1"/>
                </a:solidFill>
                <a:effectLst/>
                <a:latin typeface="+mn-lt"/>
                <a:ea typeface="+mn-ea"/>
                <a:cs typeface="+mn-cs"/>
              </a:rPr>
              <a:t>采用的是</a:t>
            </a:r>
            <a:r>
              <a:rPr lang="en-US" altLang="zh-CN" sz="1200" b="0" i="0" kern="1200" dirty="0" smtClean="0">
                <a:solidFill>
                  <a:schemeClr val="tx1"/>
                </a:solidFill>
                <a:effectLst/>
                <a:latin typeface="+mn-lt"/>
                <a:ea typeface="+mn-ea"/>
                <a:cs typeface="+mn-cs"/>
              </a:rPr>
              <a:t>back propagation</a:t>
            </a:r>
            <a:r>
              <a:rPr lang="zh-CN" altLang="en-US" sz="1200" b="0" i="0" kern="1200" dirty="0" smtClean="0">
                <a:solidFill>
                  <a:schemeClr val="tx1"/>
                </a:solidFill>
                <a:effectLst/>
                <a:latin typeface="+mn-lt"/>
                <a:ea typeface="+mn-ea"/>
                <a:cs typeface="+mn-cs"/>
              </a:rPr>
              <a:t>的方式进行，简单来讲就是采用迭代的算法来训练整个网络，随机设定初值，计算当前网络的输出，然后根据当前输出和</a:t>
            </a:r>
            <a:r>
              <a:rPr lang="en-US" altLang="zh-CN" sz="1200" b="0" i="0" kern="1200" dirty="0" smtClean="0">
                <a:solidFill>
                  <a:schemeClr val="tx1"/>
                </a:solidFill>
                <a:effectLst/>
                <a:latin typeface="+mn-lt"/>
                <a:ea typeface="+mn-ea"/>
                <a:cs typeface="+mn-cs"/>
              </a:rPr>
              <a:t>label</a:t>
            </a:r>
            <a:r>
              <a:rPr lang="zh-CN" altLang="en-US" sz="1200" b="0" i="0" kern="1200" dirty="0" smtClean="0">
                <a:solidFill>
                  <a:schemeClr val="tx1"/>
                </a:solidFill>
                <a:effectLst/>
                <a:latin typeface="+mn-lt"/>
                <a:ea typeface="+mn-ea"/>
                <a:cs typeface="+mn-cs"/>
              </a:rPr>
              <a:t>之间的差去改变前面各层的参数，直到收敛（整体是一个梯度下降法）</a:t>
            </a:r>
            <a:r>
              <a:rPr lang="en-US" altLang="zh-CN" dirty="0" smtClean="0"/>
              <a:t>)</a:t>
            </a:r>
            <a:endParaRPr lang="en-US" altLang="zh-CN" dirty="0" smtClean="0"/>
          </a:p>
          <a:p>
            <a:r>
              <a:rPr lang="zh-CN" altLang="en-US" dirty="0" smtClean="0"/>
              <a:t>反向传播算法先定义模型在训练样本上的代价函数，再求代价函数对于每个参数的梯度。反向传播算法巧妙的利用了下层神经元的梯度可由上层神经元的残差导出的规律，求解的过程也正如算法的名字那样，自上而下反向逐层计算，直至获得所有参数的梯度</a:t>
            </a:r>
            <a:endParaRPr lang="en-US" altLang="zh-CN" dirty="0" smtClean="0"/>
          </a:p>
          <a:p>
            <a:r>
              <a:rPr lang="zh-CN" altLang="en-US" dirty="0" smtClean="0"/>
              <a:t>反向传播算法可以帮助训练基于统计的机器学习模型，从大量的训练样本中挖掘出统计规律，进而可对未标注的数据进行预测。这种基于统计的学习方法比起传统的基于规则的方法具备很多优越性</a:t>
            </a:r>
            <a:endParaRPr lang="en-US" altLang="zh-CN"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Deep Sparse Rectifier Neural Networks</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最小二乘法  </a:t>
            </a:r>
            <a:r>
              <a:rPr lang="en-US" altLang="zh-CN" sz="1200" dirty="0" smtClean="0"/>
              <a:t>Euclidean</a:t>
            </a:r>
            <a:endParaRPr lang="en-US" altLang="zh-CN" sz="1200" dirty="0" smtClean="0"/>
          </a:p>
          <a:p>
            <a:r>
              <a:rPr lang="en-US" altLang="zh-CN" sz="1200" dirty="0" smtClean="0">
                <a:solidFill>
                  <a:srgbClr val="FF0000"/>
                </a:solidFill>
              </a:rPr>
              <a:t>Log </a:t>
            </a:r>
            <a:r>
              <a:rPr lang="zh-CN" altLang="en-US" sz="1200" dirty="0" smtClean="0">
                <a:solidFill>
                  <a:srgbClr val="FF0000"/>
                </a:solidFill>
              </a:rPr>
              <a:t>损失</a:t>
            </a:r>
            <a:r>
              <a:rPr lang="en-US" altLang="zh-CN" sz="1200" dirty="0" smtClean="0">
                <a:solidFill>
                  <a:srgbClr val="FF0000"/>
                </a:solidFill>
              </a:rPr>
              <a:t>Logistics     sigmoid </a:t>
            </a:r>
            <a:r>
              <a:rPr lang="en-US" altLang="zh-CN" sz="1200" dirty="0" err="1" smtClean="0">
                <a:solidFill>
                  <a:srgbClr val="FF0000"/>
                </a:solidFill>
              </a:rPr>
              <a:t>crossentropy</a:t>
            </a:r>
            <a:r>
              <a:rPr lang="en-US" altLang="zh-CN" sz="1200" dirty="0" smtClean="0">
                <a:solidFill>
                  <a:srgbClr val="FF0000"/>
                </a:solidFill>
              </a:rPr>
              <a:t> loss</a:t>
            </a:r>
            <a:endParaRPr lang="en-US" altLang="zh-CN" sz="1200" dirty="0" smtClean="0">
              <a:solidFill>
                <a:srgbClr val="FF0000"/>
              </a:solidFill>
            </a:endParaRPr>
          </a:p>
          <a:p>
            <a:endParaRPr lang="en-US" altLang="zh-CN" sz="1200" dirty="0" smtClean="0">
              <a:solidFill>
                <a:srgbClr val="FF0000"/>
              </a:solidFill>
            </a:endParaRPr>
          </a:p>
          <a:p>
            <a:pPr marL="0" marR="0" indent="0" algn="l" defTabSz="914400" rtl="0" eaLnBrk="1" latinLnBrk="0" hangingPunct="1">
              <a:spcBef>
                <a:spcPts val="0"/>
              </a:spcBef>
              <a:spcAft>
                <a:spcPts val="0"/>
              </a:spcAft>
              <a:buClrTx/>
              <a:buSzTx/>
              <a:buFontTx/>
              <a:buNone/>
              <a:defRPr/>
            </a:pPr>
            <a:r>
              <a:rPr lang="zh-CN" altLang="en-US" dirty="0" smtClean="0"/>
              <a:t>两种方法都是常见的分类算法，从目标函数来看，区别在于逻辑回归采用的是</a:t>
            </a:r>
            <a:r>
              <a:rPr lang="en-US" altLang="zh-CN" dirty="0" smtClean="0"/>
              <a:t>logistical loss</a:t>
            </a:r>
            <a:r>
              <a:rPr lang="zh-CN" altLang="en-US" dirty="0" smtClean="0"/>
              <a:t>，</a:t>
            </a:r>
            <a:r>
              <a:rPr lang="en-US" altLang="zh-CN" dirty="0" err="1" smtClean="0"/>
              <a:t>svm</a:t>
            </a:r>
            <a:r>
              <a:rPr lang="zh-CN" altLang="en-US" dirty="0" smtClean="0"/>
              <a:t>采用的是</a:t>
            </a:r>
            <a:r>
              <a:rPr lang="en-US" altLang="zh-CN" dirty="0" smtClean="0"/>
              <a:t>hinge loss</a:t>
            </a:r>
            <a:r>
              <a:rPr lang="zh-CN" altLang="en-US" dirty="0" smtClean="0"/>
              <a:t>。这两个损失函数的目的都是增加对分类影响较大的数据点的权重，减少与分类关系较小的数据点的权重。</a:t>
            </a:r>
            <a:r>
              <a:rPr lang="en-US" altLang="zh-CN" dirty="0" smtClean="0"/>
              <a:t>SVM</a:t>
            </a:r>
            <a:r>
              <a:rPr lang="zh-CN" altLang="en-US" dirty="0" smtClean="0"/>
              <a:t>的处理方法是只考虑</a:t>
            </a:r>
            <a:r>
              <a:rPr lang="en-US" altLang="zh-CN" dirty="0" smtClean="0"/>
              <a:t>support vectors</a:t>
            </a:r>
            <a:r>
              <a:rPr lang="zh-CN" altLang="en-US" dirty="0" smtClean="0"/>
              <a:t>，也就是和分类最相关的少数点，去学习分类器。而逻辑回归通过非线性映射，大大减小了离分类平面较远的点的权重，相对提升了与分类最相关的数据点的权重。两者的根本目的都是一样的。此外，根据需要，两个方法都可以增加不同的正则化项，如</a:t>
            </a:r>
            <a:r>
              <a:rPr lang="en-US" altLang="zh-CN" dirty="0" smtClean="0"/>
              <a:t>l1,l2</a:t>
            </a:r>
            <a:r>
              <a:rPr lang="zh-CN" altLang="en-US" dirty="0" smtClean="0"/>
              <a:t>等等。所以在很多实验中，两种算法的结果是很接近的。</a:t>
            </a:r>
            <a:br>
              <a:rPr lang="zh-CN" altLang="en-US" dirty="0" smtClean="0"/>
            </a:br>
            <a:endParaRPr lang="en-US" altLang="zh-CN" dirty="0" smtClean="0"/>
          </a:p>
          <a:p>
            <a:pPr marL="0" marR="0" indent="0" algn="l" defTabSz="914400" rtl="0" eaLnBrk="1" latinLnBrk="0" hangingPunct="1">
              <a:spcBef>
                <a:spcPts val="0"/>
              </a:spcBef>
              <a:spcAft>
                <a:spcPts val="0"/>
              </a:spcAft>
              <a:buClrTx/>
              <a:buSzTx/>
              <a:buFontTx/>
              <a:buNone/>
              <a:defRPr/>
            </a:pPr>
            <a:r>
              <a:rPr lang="en-US" altLang="zh-CN" dirty="0" smtClean="0"/>
              <a:t>http://www.cnblogs.com/jianyingzhou/p/4094095.html</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1" kern="1200" dirty="0" smtClean="0">
                <a:solidFill>
                  <a:schemeClr val="tx1"/>
                </a:solidFill>
                <a:effectLst/>
                <a:latin typeface="+mn-lt"/>
                <a:ea typeface="+mn-ea"/>
                <a:cs typeface="+mn-cs"/>
              </a:rPr>
              <a:t>Understanding * the difficulty of training deep </a:t>
            </a:r>
            <a:r>
              <a:rPr lang="en-US" altLang="zh-CN" sz="1200" i="1" kern="1200" dirty="0" err="1" smtClean="0">
                <a:solidFill>
                  <a:schemeClr val="tx1"/>
                </a:solidFill>
                <a:effectLst/>
                <a:latin typeface="+mn-lt"/>
                <a:ea typeface="+mn-ea"/>
                <a:cs typeface="+mn-cs"/>
              </a:rPr>
              <a:t>feedforward</a:t>
            </a:r>
            <a:r>
              <a:rPr lang="en-US" altLang="zh-CN" sz="1200" i="1" kern="1200" dirty="0" smtClean="0">
                <a:solidFill>
                  <a:schemeClr val="tx1"/>
                </a:solidFill>
                <a:effectLst/>
                <a:latin typeface="+mn-lt"/>
                <a:ea typeface="+mn-ea"/>
                <a:cs typeface="+mn-cs"/>
              </a:rPr>
              <a:t> </a:t>
            </a:r>
            <a:r>
              <a:rPr lang="en-US" altLang="zh-CN" sz="1200" i="1" kern="1200" dirty="0" err="1" smtClean="0">
                <a:solidFill>
                  <a:schemeClr val="tx1"/>
                </a:solidFill>
                <a:effectLst/>
                <a:latin typeface="+mn-lt"/>
                <a:ea typeface="+mn-ea"/>
                <a:cs typeface="+mn-cs"/>
              </a:rPr>
              <a:t>neuralnetworks</a:t>
            </a:r>
            <a:r>
              <a:rPr lang="en-US" altLang="zh-CN" sz="1200" i="1" kern="1200" dirty="0" smtClean="0">
                <a:solidFill>
                  <a:schemeClr val="tx1"/>
                </a:solidFill>
                <a:effectLst/>
                <a:latin typeface="+mn-lt"/>
                <a:ea typeface="+mn-ea"/>
                <a:cs typeface="+mn-cs"/>
              </a:rPr>
              <a:t>, but does not * use the </a:t>
            </a:r>
            <a:r>
              <a:rPr lang="en-US" altLang="zh-CN" sz="1200" i="1" kern="1200" dirty="0" err="1" smtClean="0">
                <a:solidFill>
                  <a:schemeClr val="tx1"/>
                </a:solidFill>
                <a:effectLst/>
                <a:latin typeface="+mn-lt"/>
                <a:ea typeface="+mn-ea"/>
                <a:cs typeface="+mn-cs"/>
              </a:rPr>
              <a:t>fan_out</a:t>
            </a:r>
            <a:r>
              <a:rPr lang="en-US" altLang="zh-CN" sz="1200" i="1" kern="1200" dirty="0" smtClean="0">
                <a:solidFill>
                  <a:schemeClr val="tx1"/>
                </a:solidFill>
                <a:effectLst/>
                <a:latin typeface="+mn-lt"/>
                <a:ea typeface="+mn-ea"/>
                <a:cs typeface="+mn-cs"/>
              </a:rPr>
              <a:t> value.</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过拟合的时候，拟合函数的系数往往非常大，而正则化是通过约束参数的范数使其不要太大，所以可以在一定程度上减少过拟合情况。</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这样就可以将人对这个模型的先验知识融入到模型的学习当中，强行地让学习到的模型具有人想要的特性，例如稀疏、低秩、平滑等等。贝叶斯估计的角度来看，规则化项对应于模型的先验概率，或者叫做惩罚项</a:t>
            </a:r>
            <a:endParaRPr lang="en-US" altLang="zh-CN" sz="1200" b="0" i="0" kern="1200" dirty="0" smtClean="0">
              <a:solidFill>
                <a:schemeClr val="tx1"/>
              </a:solidFill>
              <a:effectLst/>
              <a:latin typeface="+mn-lt"/>
              <a:ea typeface="+mn-ea"/>
              <a:cs typeface="+mn-cs"/>
            </a:endParaRPr>
          </a:p>
          <a:p>
            <a:endParaRPr lang="en-US" altLang="zh-CN" dirty="0" smtClean="0"/>
          </a:p>
          <a:p>
            <a:r>
              <a:rPr lang="zh-CN" altLang="en-US" sz="1200" b="0" i="0" kern="1200" dirty="0" smtClean="0">
                <a:solidFill>
                  <a:schemeClr val="tx1"/>
                </a:solidFill>
                <a:effectLst/>
                <a:latin typeface="+mn-lt"/>
                <a:ea typeface="+mn-ea"/>
                <a:cs typeface="+mn-cs"/>
              </a:rPr>
              <a:t>正则化符合奥卡姆剃刀原理：在所有可能选择的模型中，能够很好地解释已知数据且十分简单的模型才是最好的模型。从贝叶斯估计的角度来看，就是正则化项对应于模型的先验概率，复杂的模型具有较小的先验概率，而简答的模型具有较大的先验概率</a:t>
            </a:r>
            <a:endParaRPr lang="en-US" altLang="zh-CN" dirty="0" smtClean="0"/>
          </a:p>
          <a:p>
            <a:endParaRPr lang="en-US" altLang="zh-CN" dirty="0" smtClean="0"/>
          </a:p>
          <a:p>
            <a:endParaRPr lang="en-US" altLang="zh-CN" dirty="0" smtClean="0"/>
          </a:p>
          <a:p>
            <a:pPr marL="228600" indent="-228600">
              <a:buAutoNum type="arabicPeriod"/>
            </a:pPr>
            <a:r>
              <a:rPr lang="zh-CN" altLang="en-US" dirty="0" smtClean="0"/>
              <a:t>抛硬币，推断正面朝上的概率。如果只能抛</a:t>
            </a:r>
            <a:r>
              <a:rPr lang="en-US" altLang="zh-CN" dirty="0" smtClean="0"/>
              <a:t>5</a:t>
            </a:r>
            <a:r>
              <a:rPr lang="zh-CN" altLang="en-US" dirty="0" smtClean="0"/>
              <a:t>次，很可能</a:t>
            </a:r>
            <a:r>
              <a:rPr lang="en-US" altLang="zh-CN" dirty="0" smtClean="0"/>
              <a:t>5</a:t>
            </a:r>
            <a:r>
              <a:rPr lang="zh-CN" altLang="en-US" dirty="0" smtClean="0"/>
              <a:t>次全正面朝上，这样你就得出错误的结论：正面朝上的概率是</a:t>
            </a:r>
            <a:r>
              <a:rPr lang="en-US" altLang="zh-CN" dirty="0" smtClean="0"/>
              <a:t>1--------</a:t>
            </a:r>
            <a:r>
              <a:rPr lang="zh-CN" altLang="en-US" dirty="0" smtClean="0"/>
              <a:t>过拟合！如果你在模型里加正面朝上概率是</a:t>
            </a:r>
            <a:r>
              <a:rPr lang="en-US" altLang="zh-CN" dirty="0" smtClean="0"/>
              <a:t>0.5</a:t>
            </a:r>
            <a:r>
              <a:rPr lang="zh-CN" altLang="en-US" dirty="0" smtClean="0"/>
              <a:t>的先验，结果就不会那么离谱。这其实就是正则。</a:t>
            </a:r>
            <a:br>
              <a:rPr lang="zh-CN" altLang="en-US" dirty="0" smtClean="0"/>
            </a:br>
            <a:br>
              <a:rPr lang="zh-CN" altLang="en-US" dirty="0" smtClean="0"/>
            </a:br>
            <a:r>
              <a:rPr lang="en-US" altLang="zh-CN" dirty="0" smtClean="0"/>
              <a:t>2. </a:t>
            </a:r>
            <a:r>
              <a:rPr lang="zh-CN" altLang="en-US" dirty="0" smtClean="0"/>
              <a:t>最小二乘回归问题：加</a:t>
            </a:r>
            <a:r>
              <a:rPr lang="en-US" altLang="zh-CN" dirty="0" smtClean="0"/>
              <a:t>2</a:t>
            </a:r>
            <a:r>
              <a:rPr lang="zh-CN" altLang="en-US" dirty="0" smtClean="0"/>
              <a:t>范数正则等价于加了高斯分布的先验，加</a:t>
            </a:r>
            <a:r>
              <a:rPr lang="en-US" altLang="zh-CN" dirty="0" smtClean="0"/>
              <a:t>1</a:t>
            </a:r>
            <a:r>
              <a:rPr lang="zh-CN" altLang="en-US" dirty="0" smtClean="0"/>
              <a:t>范数正则相当于加拉普拉斯分布先验。</a:t>
            </a:r>
            <a:endParaRPr lang="en-US" altLang="zh-CN" dirty="0" smtClean="0"/>
          </a:p>
          <a:p>
            <a:pPr marL="228600" indent="-228600">
              <a:buAutoNum type="arabicPeriod"/>
            </a:pPr>
            <a:endParaRPr lang="en-US" altLang="zh-CN" dirty="0" smtClean="0"/>
          </a:p>
          <a:p>
            <a:pPr marL="228600" indent="-228600">
              <a:buAutoNum type="arabicPeriod"/>
            </a:pPr>
            <a:endParaRPr lang="en-US" altLang="zh-CN" dirty="0" smtClean="0"/>
          </a:p>
          <a:p>
            <a:pPr marL="0" indent="0">
              <a:buNone/>
            </a:pPr>
            <a:r>
              <a:rPr lang="zh-CN" altLang="en-US" sz="1200" b="0" i="0" kern="1200" dirty="0" smtClean="0">
                <a:solidFill>
                  <a:schemeClr val="tx1"/>
                </a:solidFill>
                <a:effectLst/>
                <a:latin typeface="+mn-lt"/>
                <a:ea typeface="+mn-ea"/>
                <a:cs typeface="+mn-cs"/>
              </a:rPr>
              <a:t>过拟合，就是拟合函数需要顾忌每一个点，最终形成的拟合函数波动很大。在某些很小的区间里，函数值的变化很剧烈。这就意味着函数在某些小区间里的导数值（绝对值）非常大，由于自变量值可大可小，所以只有系数足够大，才能保证导数值很大。</a:t>
            </a:r>
            <a:endParaRPr lang="en-US" altLang="zh-CN" sz="1200" b="0" i="0" kern="1200" dirty="0" smtClean="0">
              <a:solidFill>
                <a:schemeClr val="tx1"/>
              </a:solidFill>
              <a:effectLst/>
              <a:latin typeface="+mn-lt"/>
              <a:ea typeface="+mn-ea"/>
              <a:cs typeface="+mn-cs"/>
            </a:endParaRPr>
          </a:p>
          <a:p>
            <a:pPr marL="0" indent="0">
              <a:buNone/>
            </a:pPr>
            <a:endParaRPr lang="en-US" altLang="zh-CN" sz="1200" b="0" i="0" kern="1200" dirty="0" smtClean="0">
              <a:solidFill>
                <a:schemeClr val="tx1"/>
              </a:solidFill>
              <a:effectLst/>
              <a:latin typeface="+mn-lt"/>
              <a:ea typeface="+mn-ea"/>
              <a:cs typeface="+mn-cs"/>
            </a:endParaRPr>
          </a:p>
          <a:p>
            <a:pPr marL="0" indent="0">
              <a:buNone/>
            </a:pPr>
            <a:r>
              <a:rPr lang="en-US" altLang="zh-CN" sz="1200" b="0" i="0" kern="1200" dirty="0" err="1" smtClean="0">
                <a:solidFill>
                  <a:schemeClr val="tx1"/>
                </a:solidFill>
                <a:effectLst/>
                <a:latin typeface="+mn-lt"/>
                <a:ea typeface="+mn-ea"/>
                <a:cs typeface="+mn-cs"/>
              </a:rPr>
              <a:t>ImageNet</a:t>
            </a:r>
            <a:r>
              <a:rPr lang="en-US" altLang="zh-CN" sz="1200" b="0" i="0" kern="1200" dirty="0" smtClean="0">
                <a:solidFill>
                  <a:schemeClr val="tx1"/>
                </a:solidFill>
                <a:effectLst/>
                <a:latin typeface="+mn-lt"/>
                <a:ea typeface="+mn-ea"/>
                <a:cs typeface="+mn-cs"/>
              </a:rPr>
              <a:t> Classification with Deep Convolutional Neural Networks</a:t>
            </a:r>
            <a:endParaRPr lang="zh-CN" altLang="en-US" dirty="0"/>
          </a:p>
        </p:txBody>
      </p:sp>
      <p:sp>
        <p:nvSpPr>
          <p:cNvPr id="4" name="灯片编号占位符 3"/>
          <p:cNvSpPr>
            <a:spLocks noGrp="1"/>
          </p:cNvSpPr>
          <p:nvPr>
            <p:ph type="sldNum" sz="quarter" idx="10"/>
          </p:nvPr>
        </p:nvSpPr>
        <p:spPr/>
        <p:txBody>
          <a:bodyPr/>
          <a:lstStyle/>
          <a:p>
            <a:fld id="{C3644520-D0FB-454A-ABE6-7E2122FA2B5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20AB2F3-7196-4E59-B0D4-E75C5A45B0D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FC68B6-2D28-48C1-9268-A096EC99287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20830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AB2F3-7196-4E59-B0D4-E75C5A45B0D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C68B6-2D28-48C1-9268-A096EC99287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4" Type="http://schemas.openxmlformats.org/officeDocument/2006/relationships/notesSlide" Target="../notesSlides/notesSlide6.xml"/><Relationship Id="rId13" Type="http://schemas.openxmlformats.org/officeDocument/2006/relationships/slideLayout" Target="../slideLayouts/slideLayout2.xml"/><Relationship Id="rId12" Type="http://schemas.openxmlformats.org/officeDocument/2006/relationships/image" Target="../media/image58.png"/><Relationship Id="rId11" Type="http://schemas.openxmlformats.org/officeDocument/2006/relationships/image" Target="../media/image57.png"/><Relationship Id="rId10" Type="http://schemas.openxmlformats.org/officeDocument/2006/relationships/image" Target="../media/image56.png"/><Relationship Id="rId1" Type="http://schemas.openxmlformats.org/officeDocument/2006/relationships/image" Target="../media/image4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76.GIF"/><Relationship Id="rId1" Type="http://schemas.openxmlformats.org/officeDocument/2006/relationships/image" Target="../media/image7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GI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GI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km.oa.com/group/aigroup/articles/show/257855" TargetMode="Externa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9.wmf"/><Relationship Id="rId8" Type="http://schemas.openxmlformats.org/officeDocument/2006/relationships/oleObject" Target="../embeddings/oleObject3.bin"/><Relationship Id="rId7" Type="http://schemas.openxmlformats.org/officeDocument/2006/relationships/image" Target="../media/image8.wmf"/><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 Id="rId3" Type="http://schemas.openxmlformats.org/officeDocument/2006/relationships/image" Target="../media/image6.png"/><Relationship Id="rId2" Type="http://schemas.openxmlformats.org/officeDocument/2006/relationships/image" Target="../media/image5.png"/><Relationship Id="rId13" Type="http://schemas.openxmlformats.org/officeDocument/2006/relationships/vmlDrawing" Target="../drawings/vmlDrawing1.vml"/><Relationship Id="rId12" Type="http://schemas.openxmlformats.org/officeDocument/2006/relationships/slideLayout" Target="../slideLayouts/slideLayout2.xml"/><Relationship Id="rId11" Type="http://schemas.openxmlformats.org/officeDocument/2006/relationships/image" Target="../media/image10.wmf"/><Relationship Id="rId10" Type="http://schemas.openxmlformats.org/officeDocument/2006/relationships/oleObject" Target="../embeddings/oleObject4.bin"/><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8.bin"/><Relationship Id="rId7" Type="http://schemas.openxmlformats.org/officeDocument/2006/relationships/image" Target="../media/image14.wmf"/><Relationship Id="rId6" Type="http://schemas.openxmlformats.org/officeDocument/2006/relationships/oleObject" Target="../embeddings/oleObject7.bin"/><Relationship Id="rId5" Type="http://schemas.openxmlformats.org/officeDocument/2006/relationships/image" Target="../media/image13.wmf"/><Relationship Id="rId4" Type="http://schemas.openxmlformats.org/officeDocument/2006/relationships/oleObject" Target="../embeddings/oleObject6.bin"/><Relationship Id="rId3" Type="http://schemas.openxmlformats.org/officeDocument/2006/relationships/image" Target="../media/image12.wmf"/><Relationship Id="rId23" Type="http://schemas.openxmlformats.org/officeDocument/2006/relationships/notesSlide" Target="../notesSlides/notesSlide3.xml"/><Relationship Id="rId22" Type="http://schemas.openxmlformats.org/officeDocument/2006/relationships/vmlDrawing" Target="../drawings/vmlDrawing2.vml"/><Relationship Id="rId21" Type="http://schemas.openxmlformats.org/officeDocument/2006/relationships/slideLayout" Target="../slideLayouts/slideLayout2.xml"/><Relationship Id="rId20" Type="http://schemas.openxmlformats.org/officeDocument/2006/relationships/image" Target="../media/image25.png"/><Relationship Id="rId2" Type="http://schemas.openxmlformats.org/officeDocument/2006/relationships/oleObject" Target="../embeddings/oleObject5.bin"/><Relationship Id="rId19" Type="http://schemas.openxmlformats.org/officeDocument/2006/relationships/image" Target="../media/image24.png"/><Relationship Id="rId18" Type="http://schemas.openxmlformats.org/officeDocument/2006/relationships/image" Target="../media/image23.png"/><Relationship Id="rId17" Type="http://schemas.openxmlformats.org/officeDocument/2006/relationships/image" Target="../media/image22.png"/><Relationship Id="rId16"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image" Target="../media/image18.png"/><Relationship Id="rId12" Type="http://schemas.openxmlformats.org/officeDocument/2006/relationships/image" Target="../media/image17.png"/><Relationship Id="rId11" Type="http://schemas.openxmlformats.org/officeDocument/2006/relationships/image" Target="../media/image16.wmf"/><Relationship Id="rId10" Type="http://schemas.openxmlformats.org/officeDocument/2006/relationships/oleObject" Target="../embeddings/oleObject9.bin"/><Relationship Id="rId1" Type="http://schemas.openxmlformats.org/officeDocument/2006/relationships/image" Target="../media/image11.emf"/></Relationships>
</file>

<file path=ppt/slides/_rels/slide7.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wmf"/><Relationship Id="rId5" Type="http://schemas.openxmlformats.org/officeDocument/2006/relationships/oleObject" Target="../embeddings/oleObject11.bin"/><Relationship Id="rId4" Type="http://schemas.openxmlformats.org/officeDocument/2006/relationships/image" Target="../media/image28.wmf"/><Relationship Id="rId3" Type="http://schemas.openxmlformats.org/officeDocument/2006/relationships/oleObject" Target="../embeddings/oleObject10.bin"/><Relationship Id="rId2" Type="http://schemas.openxmlformats.org/officeDocument/2006/relationships/image" Target="../media/image27.png"/><Relationship Id="rId19" Type="http://schemas.openxmlformats.org/officeDocument/2006/relationships/notesSlide" Target="../notesSlides/notesSlide4.xml"/><Relationship Id="rId18" Type="http://schemas.openxmlformats.org/officeDocument/2006/relationships/vmlDrawing" Target="../drawings/vmlDrawing3.vml"/><Relationship Id="rId17" Type="http://schemas.openxmlformats.org/officeDocument/2006/relationships/slideLayout" Target="../slideLayouts/slideLayout2.xml"/><Relationship Id="rId16" Type="http://schemas.openxmlformats.org/officeDocument/2006/relationships/image" Target="../media/image38.wmf"/><Relationship Id="rId15" Type="http://schemas.openxmlformats.org/officeDocument/2006/relationships/oleObject" Target="../embeddings/oleObject12.bin"/><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6.emf"/></Relationships>
</file>

<file path=ppt/slides/_rels/slide8.xml.rels><?xml version="1.0" encoding="UTF-8" standalone="yes"?>
<Relationships xmlns="http://schemas.openxmlformats.org/package/2006/relationships"><Relationship Id="rId9" Type="http://schemas.openxmlformats.org/officeDocument/2006/relationships/image" Target="../media/image44.wmf"/><Relationship Id="rId8" Type="http://schemas.openxmlformats.org/officeDocument/2006/relationships/oleObject" Target="../embeddings/oleObject15.bin"/><Relationship Id="rId7" Type="http://schemas.openxmlformats.org/officeDocument/2006/relationships/image" Target="../media/image43.wmf"/><Relationship Id="rId6" Type="http://schemas.openxmlformats.org/officeDocument/2006/relationships/oleObject" Target="../embeddings/oleObject14.bin"/><Relationship Id="rId5" Type="http://schemas.openxmlformats.org/officeDocument/2006/relationships/image" Target="../media/image42.png"/><Relationship Id="rId4" Type="http://schemas.openxmlformats.org/officeDocument/2006/relationships/image" Target="../media/image41.wmf"/><Relationship Id="rId3" Type="http://schemas.openxmlformats.org/officeDocument/2006/relationships/oleObject" Target="../embeddings/oleObject13.bin"/><Relationship Id="rId2" Type="http://schemas.openxmlformats.org/officeDocument/2006/relationships/image" Target="../media/image40.emf"/><Relationship Id="rId16" Type="http://schemas.openxmlformats.org/officeDocument/2006/relationships/notesSlide" Target="../notesSlides/notesSlide5.xml"/><Relationship Id="rId15" Type="http://schemas.openxmlformats.org/officeDocument/2006/relationships/vmlDrawing" Target="../drawings/vmlDrawing4.vml"/><Relationship Id="rId14" Type="http://schemas.openxmlformats.org/officeDocument/2006/relationships/slideLayout" Target="../slideLayouts/slideLayout2.xml"/><Relationship Id="rId13" Type="http://schemas.openxmlformats.org/officeDocument/2006/relationships/image" Target="../media/image46.wmf"/><Relationship Id="rId12" Type="http://schemas.openxmlformats.org/officeDocument/2006/relationships/oleObject" Target="../embeddings/oleObject17.bin"/><Relationship Id="rId11" Type="http://schemas.openxmlformats.org/officeDocument/2006/relationships/image" Target="../media/image45.wmf"/><Relationship Id="rId10" Type="http://schemas.openxmlformats.org/officeDocument/2006/relationships/oleObject" Target="../embeddings/oleObject16.bin"/><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ANN&amp;CNN</a:t>
            </a:r>
            <a:endParaRPr lang="en-US" altLang="zh-CN" dirty="0" smtClean="0"/>
          </a:p>
        </p:txBody>
      </p:sp>
      <p:sp>
        <p:nvSpPr>
          <p:cNvPr id="3" name="副标题 2"/>
          <p:cNvSpPr>
            <a:spLocks noGrp="1"/>
          </p:cNvSpPr>
          <p:nvPr>
            <p:ph type="subTitle" idx="1"/>
          </p:nvPr>
        </p:nvSpPr>
        <p:spPr/>
        <p:txBody>
          <a:bodyPr/>
          <a:lstStyle/>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激活函数的选择</a:t>
            </a:r>
            <a:endParaRPr lang="zh-CN" altLang="en-US" dirty="0"/>
          </a:p>
        </p:txBody>
      </p:sp>
      <p:pic>
        <p:nvPicPr>
          <p:cNvPr id="4" name="图片 3"/>
          <p:cNvPicPr>
            <a:picLocks noChangeAspect="1"/>
          </p:cNvPicPr>
          <p:nvPr/>
        </p:nvPicPr>
        <p:blipFill>
          <a:blip r:embed="rId1"/>
          <a:stretch>
            <a:fillRect/>
          </a:stretch>
        </p:blipFill>
        <p:spPr>
          <a:xfrm>
            <a:off x="307671" y="1764927"/>
            <a:ext cx="4704297" cy="1628187"/>
          </a:xfrm>
          <a:prstGeom prst="rect">
            <a:avLst/>
          </a:prstGeom>
        </p:spPr>
      </p:pic>
      <p:sp>
        <p:nvSpPr>
          <p:cNvPr id="5" name="文本框 4"/>
          <p:cNvSpPr txBox="1"/>
          <p:nvPr/>
        </p:nvSpPr>
        <p:spPr>
          <a:xfrm>
            <a:off x="633180" y="3905043"/>
            <a:ext cx="3648756" cy="923330"/>
          </a:xfrm>
          <a:prstGeom prst="rect">
            <a:avLst/>
          </a:prstGeom>
          <a:noFill/>
        </p:spPr>
        <p:txBody>
          <a:bodyPr wrap="none" rtlCol="0">
            <a:spAutoFit/>
          </a:bodyPr>
          <a:lstStyle/>
          <a:p>
            <a:r>
              <a:rPr lang="en-US" altLang="zh-CN" dirty="0" smtClean="0"/>
              <a:t>sigmoid:</a:t>
            </a:r>
            <a:endParaRPr lang="en-US" altLang="zh-CN" dirty="0" smtClean="0"/>
          </a:p>
          <a:p>
            <a:pPr marL="342900" indent="-342900">
              <a:buAutoNum type="arabicPeriod"/>
            </a:pPr>
            <a:r>
              <a:rPr lang="zh-CN" altLang="en-US" dirty="0" smtClean="0"/>
              <a:t>在两端梯度趋于</a:t>
            </a:r>
            <a:r>
              <a:rPr lang="en-US" altLang="zh-CN" dirty="0" smtClean="0"/>
              <a:t>0</a:t>
            </a:r>
            <a:r>
              <a:rPr lang="zh-CN" altLang="en-US" dirty="0" smtClean="0"/>
              <a:t>，不利于训练</a:t>
            </a:r>
            <a:endParaRPr lang="en-US" altLang="zh-CN" dirty="0" smtClean="0"/>
          </a:p>
          <a:p>
            <a:pPr marL="342900" indent="-342900">
              <a:buAutoNum type="arabicPeriod"/>
            </a:pPr>
            <a:r>
              <a:rPr lang="en-US" altLang="zh-CN" dirty="0" smtClean="0"/>
              <a:t>[0, 1]</a:t>
            </a:r>
            <a:r>
              <a:rPr lang="zh-CN" altLang="en-US" dirty="0" smtClean="0"/>
              <a:t>输出门特性</a:t>
            </a:r>
            <a:endParaRPr lang="zh-CN" altLang="en-US" dirty="0"/>
          </a:p>
        </p:txBody>
      </p:sp>
      <p:sp>
        <p:nvSpPr>
          <p:cNvPr id="7" name="文本框 6"/>
          <p:cNvSpPr txBox="1"/>
          <p:nvPr/>
        </p:nvSpPr>
        <p:spPr>
          <a:xfrm>
            <a:off x="633180" y="4936175"/>
            <a:ext cx="3688830" cy="923330"/>
          </a:xfrm>
          <a:prstGeom prst="rect">
            <a:avLst/>
          </a:prstGeom>
          <a:noFill/>
        </p:spPr>
        <p:txBody>
          <a:bodyPr wrap="none" rtlCol="0">
            <a:spAutoFit/>
          </a:bodyPr>
          <a:lstStyle/>
          <a:p>
            <a:r>
              <a:rPr lang="en-US" altLang="zh-CN" dirty="0" err="1" smtClean="0"/>
              <a:t>tanh</a:t>
            </a:r>
            <a:r>
              <a:rPr lang="zh-CN" altLang="en-US" dirty="0" smtClean="0"/>
              <a:t>：</a:t>
            </a:r>
            <a:endParaRPr lang="en-US" altLang="zh-CN" dirty="0" smtClean="0"/>
          </a:p>
          <a:p>
            <a:pPr marL="342900" indent="-342900">
              <a:buAutoNum type="arabicPeriod"/>
            </a:pPr>
            <a:r>
              <a:rPr lang="en-US" altLang="zh-CN" dirty="0" err="1" smtClean="0"/>
              <a:t>tanh</a:t>
            </a:r>
            <a:r>
              <a:rPr lang="en-US" altLang="zh-CN" dirty="0" smtClean="0"/>
              <a:t>(x)=2sigmoid(2x) – 1</a:t>
            </a:r>
            <a:endParaRPr lang="en-US" altLang="zh-CN" dirty="0" smtClean="0"/>
          </a:p>
          <a:p>
            <a:pPr marL="342900" indent="-342900">
              <a:buAutoNum type="arabicPeriod"/>
            </a:pPr>
            <a:r>
              <a:rPr lang="zh-CN" altLang="en-US" dirty="0" smtClean="0"/>
              <a:t>输出为</a:t>
            </a:r>
            <a:r>
              <a:rPr lang="en-US" altLang="zh-CN" dirty="0" smtClean="0"/>
              <a:t>0</a:t>
            </a:r>
            <a:r>
              <a:rPr lang="zh-CN" altLang="en-US" dirty="0" smtClean="0"/>
              <a:t>均值，效果好于</a:t>
            </a:r>
            <a:r>
              <a:rPr lang="en-US" altLang="zh-CN" dirty="0" smtClean="0"/>
              <a:t>sigmoid</a:t>
            </a:r>
            <a:endParaRPr lang="en-US" altLang="zh-CN" dirty="0" smtClean="0"/>
          </a:p>
        </p:txBody>
      </p:sp>
      <p:pic>
        <p:nvPicPr>
          <p:cNvPr id="6" name="图片 5"/>
          <p:cNvPicPr>
            <a:picLocks noChangeAspect="1"/>
          </p:cNvPicPr>
          <p:nvPr/>
        </p:nvPicPr>
        <p:blipFill>
          <a:blip r:embed="rId2"/>
          <a:stretch>
            <a:fillRect/>
          </a:stretch>
        </p:blipFill>
        <p:spPr>
          <a:xfrm>
            <a:off x="9665496" y="1679757"/>
            <a:ext cx="2207377" cy="1618002"/>
          </a:xfrm>
          <a:prstGeom prst="rect">
            <a:avLst/>
          </a:prstGeom>
        </p:spPr>
      </p:pic>
      <p:pic>
        <p:nvPicPr>
          <p:cNvPr id="8" name="图片 7"/>
          <p:cNvPicPr>
            <a:picLocks noChangeAspect="1"/>
          </p:cNvPicPr>
          <p:nvPr/>
        </p:nvPicPr>
        <p:blipFill>
          <a:blip r:embed="rId3"/>
          <a:stretch>
            <a:fillRect/>
          </a:stretch>
        </p:blipFill>
        <p:spPr>
          <a:xfrm>
            <a:off x="1667997" y="3829862"/>
            <a:ext cx="991823" cy="406902"/>
          </a:xfrm>
          <a:prstGeom prst="rect">
            <a:avLst/>
          </a:prstGeom>
        </p:spPr>
      </p:pic>
      <p:pic>
        <p:nvPicPr>
          <p:cNvPr id="9" name="图片 8"/>
          <p:cNvPicPr>
            <a:picLocks noChangeAspect="1"/>
          </p:cNvPicPr>
          <p:nvPr/>
        </p:nvPicPr>
        <p:blipFill>
          <a:blip r:embed="rId4"/>
          <a:stretch>
            <a:fillRect/>
          </a:stretch>
        </p:blipFill>
        <p:spPr>
          <a:xfrm>
            <a:off x="2837816" y="3877852"/>
            <a:ext cx="1575340" cy="310922"/>
          </a:xfrm>
          <a:prstGeom prst="rect">
            <a:avLst/>
          </a:prstGeom>
        </p:spPr>
      </p:pic>
      <p:grpSp>
        <p:nvGrpSpPr>
          <p:cNvPr id="12" name="组合 11"/>
          <p:cNvGrpSpPr/>
          <p:nvPr/>
        </p:nvGrpSpPr>
        <p:grpSpPr>
          <a:xfrm>
            <a:off x="1336647" y="4936175"/>
            <a:ext cx="1366167" cy="393802"/>
            <a:chOff x="4781714" y="3148047"/>
            <a:chExt cx="1933333" cy="561905"/>
          </a:xfrm>
        </p:grpSpPr>
        <p:pic>
          <p:nvPicPr>
            <p:cNvPr id="10" name="图片 9"/>
            <p:cNvPicPr>
              <a:picLocks noChangeAspect="1"/>
            </p:cNvPicPr>
            <p:nvPr/>
          </p:nvPicPr>
          <p:blipFill>
            <a:blip r:embed="rId5"/>
            <a:stretch>
              <a:fillRect/>
            </a:stretch>
          </p:blipFill>
          <p:spPr>
            <a:xfrm>
              <a:off x="5476952" y="3148047"/>
              <a:ext cx="1238095" cy="561905"/>
            </a:xfrm>
            <a:prstGeom prst="rect">
              <a:avLst/>
            </a:prstGeom>
          </p:spPr>
        </p:pic>
        <p:pic>
          <p:nvPicPr>
            <p:cNvPr id="11" name="图片 10"/>
            <p:cNvPicPr>
              <a:picLocks noChangeAspect="1"/>
            </p:cNvPicPr>
            <p:nvPr/>
          </p:nvPicPr>
          <p:blipFill>
            <a:blip r:embed="rId6"/>
            <a:stretch>
              <a:fillRect/>
            </a:stretch>
          </p:blipFill>
          <p:spPr>
            <a:xfrm>
              <a:off x="4781714" y="3208042"/>
              <a:ext cx="695238" cy="390476"/>
            </a:xfrm>
            <a:prstGeom prst="rect">
              <a:avLst/>
            </a:prstGeom>
          </p:spPr>
        </p:pic>
      </p:grpSp>
      <p:pic>
        <p:nvPicPr>
          <p:cNvPr id="13" name="图片 12"/>
          <p:cNvPicPr>
            <a:picLocks noChangeAspect="1"/>
          </p:cNvPicPr>
          <p:nvPr/>
        </p:nvPicPr>
        <p:blipFill>
          <a:blip r:embed="rId7"/>
          <a:stretch>
            <a:fillRect/>
          </a:stretch>
        </p:blipFill>
        <p:spPr>
          <a:xfrm>
            <a:off x="2883695" y="4970212"/>
            <a:ext cx="1398241" cy="325727"/>
          </a:xfrm>
          <a:prstGeom prst="rect">
            <a:avLst/>
          </a:prstGeom>
        </p:spPr>
      </p:pic>
      <p:pic>
        <p:nvPicPr>
          <p:cNvPr id="14" name="图片 13"/>
          <p:cNvPicPr>
            <a:picLocks noChangeAspect="1"/>
          </p:cNvPicPr>
          <p:nvPr/>
        </p:nvPicPr>
        <p:blipFill>
          <a:blip r:embed="rId8"/>
          <a:stretch>
            <a:fillRect/>
          </a:stretch>
        </p:blipFill>
        <p:spPr>
          <a:xfrm>
            <a:off x="6684098" y="1785428"/>
            <a:ext cx="1605040" cy="407640"/>
          </a:xfrm>
          <a:prstGeom prst="rect">
            <a:avLst/>
          </a:prstGeom>
        </p:spPr>
      </p:pic>
      <p:sp>
        <p:nvSpPr>
          <p:cNvPr id="16" name="文本框 15"/>
          <p:cNvSpPr txBox="1"/>
          <p:nvPr/>
        </p:nvSpPr>
        <p:spPr>
          <a:xfrm>
            <a:off x="5940260" y="1992530"/>
            <a:ext cx="3546805" cy="1477328"/>
          </a:xfrm>
          <a:prstGeom prst="rect">
            <a:avLst/>
          </a:prstGeom>
          <a:noFill/>
        </p:spPr>
        <p:txBody>
          <a:bodyPr wrap="none" rtlCol="0">
            <a:spAutoFit/>
          </a:bodyPr>
          <a:lstStyle/>
          <a:p>
            <a:r>
              <a:rPr lang="en-US" altLang="zh-CN" dirty="0" err="1" smtClean="0"/>
              <a:t>ReLU</a:t>
            </a:r>
            <a:r>
              <a:rPr lang="zh-CN" altLang="en-US" dirty="0" smtClean="0"/>
              <a:t>：</a:t>
            </a:r>
            <a:endParaRPr lang="en-US" altLang="zh-CN" dirty="0" smtClean="0"/>
          </a:p>
          <a:p>
            <a:pPr marL="342900" indent="-342900">
              <a:buAutoNum type="arabicPeriod"/>
            </a:pPr>
            <a:r>
              <a:rPr lang="zh-CN" altLang="en-US" dirty="0" smtClean="0"/>
              <a:t>运算简单，收敛速度快</a:t>
            </a:r>
            <a:endParaRPr lang="en-US" altLang="zh-CN" dirty="0" smtClean="0"/>
          </a:p>
          <a:p>
            <a:pPr marL="342900" indent="-342900">
              <a:buAutoNum type="arabicPeriod"/>
            </a:pPr>
            <a:r>
              <a:rPr lang="zh-CN" altLang="en-US" dirty="0"/>
              <a:t>稀疏性</a:t>
            </a:r>
            <a:endParaRPr lang="en-US" altLang="zh-CN" dirty="0" smtClean="0"/>
          </a:p>
          <a:p>
            <a:pPr marL="342900" indent="-342900">
              <a:buAutoNum type="arabicPeriod"/>
            </a:pPr>
            <a:r>
              <a:rPr lang="zh-CN" altLang="en-US" dirty="0" smtClean="0"/>
              <a:t>大部分激活函数可以选择</a:t>
            </a:r>
            <a:r>
              <a:rPr lang="en-US" altLang="zh-CN" dirty="0" err="1" smtClean="0"/>
              <a:t>ReLU</a:t>
            </a:r>
            <a:endParaRPr lang="en-US" altLang="zh-CN" dirty="0" smtClean="0"/>
          </a:p>
          <a:p>
            <a:pPr marL="342900" indent="-342900">
              <a:buAutoNum type="arabicPeriod"/>
            </a:pPr>
            <a:r>
              <a:rPr lang="zh-CN" altLang="en-US" dirty="0"/>
              <a:t>容易产生</a:t>
            </a:r>
            <a:r>
              <a:rPr lang="en-US" altLang="zh-CN" dirty="0"/>
              <a:t>0</a:t>
            </a:r>
            <a:r>
              <a:rPr lang="zh-CN" altLang="en-US" dirty="0"/>
              <a:t>输出</a:t>
            </a:r>
            <a:endParaRPr lang="en-US" altLang="zh-CN" dirty="0" smtClean="0"/>
          </a:p>
        </p:txBody>
      </p:sp>
      <p:pic>
        <p:nvPicPr>
          <p:cNvPr id="15" name="图片 14"/>
          <p:cNvPicPr>
            <a:picLocks noChangeAspect="1"/>
          </p:cNvPicPr>
          <p:nvPr/>
        </p:nvPicPr>
        <p:blipFill>
          <a:blip r:embed="rId9"/>
          <a:stretch>
            <a:fillRect/>
          </a:stretch>
        </p:blipFill>
        <p:spPr>
          <a:xfrm>
            <a:off x="8420477" y="1762883"/>
            <a:ext cx="1777909" cy="452015"/>
          </a:xfrm>
          <a:prstGeom prst="rect">
            <a:avLst/>
          </a:prstGeom>
        </p:spPr>
      </p:pic>
      <p:grpSp>
        <p:nvGrpSpPr>
          <p:cNvPr id="20" name="组合 19"/>
          <p:cNvGrpSpPr/>
          <p:nvPr/>
        </p:nvGrpSpPr>
        <p:grpSpPr>
          <a:xfrm>
            <a:off x="6043009" y="3563335"/>
            <a:ext cx="5630270" cy="1372840"/>
            <a:chOff x="6043009" y="3563335"/>
            <a:chExt cx="5630270" cy="1372840"/>
          </a:xfrm>
        </p:grpSpPr>
        <p:sp>
          <p:nvSpPr>
            <p:cNvPr id="3" name="矩形 2"/>
            <p:cNvSpPr/>
            <p:nvPr/>
          </p:nvSpPr>
          <p:spPr>
            <a:xfrm>
              <a:off x="6043009" y="4011390"/>
              <a:ext cx="1783822" cy="646331"/>
            </a:xfrm>
            <a:prstGeom prst="rect">
              <a:avLst/>
            </a:prstGeom>
          </p:spPr>
          <p:txBody>
            <a:bodyPr wrap="none">
              <a:spAutoFit/>
            </a:bodyPr>
            <a:lstStyle/>
            <a:p>
              <a:r>
                <a:rPr lang="en-US" altLang="zh-CN" dirty="0"/>
                <a:t>Leaky </a:t>
              </a:r>
              <a:r>
                <a:rPr lang="en-US" altLang="zh-CN" dirty="0" err="1"/>
                <a:t>ReLU</a:t>
              </a:r>
              <a:endParaRPr lang="en-US" altLang="zh-CN" dirty="0"/>
            </a:p>
            <a:p>
              <a:r>
                <a:rPr lang="en-US" altLang="zh-CN" dirty="0"/>
                <a:t>Parametric </a:t>
              </a:r>
              <a:r>
                <a:rPr lang="en-US" altLang="zh-CN" dirty="0" err="1"/>
                <a:t>ReLU</a:t>
              </a:r>
              <a:r>
                <a:rPr lang="en-US" altLang="zh-CN" b="1" dirty="0"/>
                <a:t> </a:t>
              </a:r>
              <a:endParaRPr lang="en-US" altLang="zh-CN" b="1" dirty="0"/>
            </a:p>
          </p:txBody>
        </p:sp>
        <p:pic>
          <p:nvPicPr>
            <p:cNvPr id="18" name="图片 17"/>
            <p:cNvPicPr>
              <a:picLocks noChangeAspect="1"/>
            </p:cNvPicPr>
            <p:nvPr/>
          </p:nvPicPr>
          <p:blipFill>
            <a:blip r:embed="rId10"/>
            <a:stretch>
              <a:fillRect/>
            </a:stretch>
          </p:blipFill>
          <p:spPr>
            <a:xfrm>
              <a:off x="10015670" y="3563335"/>
              <a:ext cx="1657609" cy="1372840"/>
            </a:xfrm>
            <a:prstGeom prst="rect">
              <a:avLst/>
            </a:prstGeom>
          </p:spPr>
        </p:pic>
        <p:pic>
          <p:nvPicPr>
            <p:cNvPr id="19" name="图片 18"/>
            <p:cNvPicPr>
              <a:picLocks noChangeAspect="1"/>
            </p:cNvPicPr>
            <p:nvPr/>
          </p:nvPicPr>
          <p:blipFill>
            <a:blip r:embed="rId11"/>
            <a:stretch>
              <a:fillRect/>
            </a:stretch>
          </p:blipFill>
          <p:spPr>
            <a:xfrm>
              <a:off x="7936475" y="3929866"/>
              <a:ext cx="1729021" cy="779173"/>
            </a:xfrm>
            <a:prstGeom prst="rect">
              <a:avLst/>
            </a:prstGeom>
          </p:spPr>
        </p:pic>
      </p:grpSp>
      <p:grpSp>
        <p:nvGrpSpPr>
          <p:cNvPr id="22" name="组合 21"/>
          <p:cNvGrpSpPr/>
          <p:nvPr/>
        </p:nvGrpSpPr>
        <p:grpSpPr>
          <a:xfrm>
            <a:off x="6043009" y="5012727"/>
            <a:ext cx="4275371" cy="1693556"/>
            <a:chOff x="6043009" y="5012727"/>
            <a:chExt cx="4275371" cy="1693556"/>
          </a:xfrm>
        </p:grpSpPr>
        <p:sp>
          <p:nvSpPr>
            <p:cNvPr id="17" name="矩形 16"/>
            <p:cNvSpPr/>
            <p:nvPr/>
          </p:nvSpPr>
          <p:spPr>
            <a:xfrm>
              <a:off x="6043009" y="5295939"/>
              <a:ext cx="1995158" cy="369332"/>
            </a:xfrm>
            <a:prstGeom prst="rect">
              <a:avLst/>
            </a:prstGeom>
          </p:spPr>
          <p:txBody>
            <a:bodyPr wrap="square">
              <a:spAutoFit/>
            </a:bodyPr>
            <a:lstStyle/>
            <a:p>
              <a:r>
                <a:rPr lang="en-US" altLang="zh-CN" dirty="0"/>
                <a:t>Randomized </a:t>
              </a:r>
              <a:r>
                <a:rPr lang="en-US" altLang="zh-CN" dirty="0" err="1"/>
                <a:t>ReLU</a:t>
              </a:r>
              <a:endParaRPr lang="en-US" altLang="zh-CN" dirty="0"/>
            </a:p>
          </p:txBody>
        </p:sp>
        <p:pic>
          <p:nvPicPr>
            <p:cNvPr id="21" name="图片 20"/>
            <p:cNvPicPr>
              <a:picLocks noChangeAspect="1"/>
            </p:cNvPicPr>
            <p:nvPr/>
          </p:nvPicPr>
          <p:blipFill>
            <a:blip r:embed="rId12"/>
            <a:stretch>
              <a:fillRect/>
            </a:stretch>
          </p:blipFill>
          <p:spPr>
            <a:xfrm>
              <a:off x="8038167" y="5012727"/>
              <a:ext cx="2280213" cy="1693556"/>
            </a:xfrm>
            <a:prstGeom prst="rect">
              <a:avLst/>
            </a:prstGeom>
          </p:spPr>
        </p:pic>
      </p:grpSp>
      <p:sp>
        <p:nvSpPr>
          <p:cNvPr id="23" name="文本框 22"/>
          <p:cNvSpPr txBox="1"/>
          <p:nvPr/>
        </p:nvSpPr>
        <p:spPr>
          <a:xfrm>
            <a:off x="1219572" y="6151003"/>
            <a:ext cx="6716903" cy="461665"/>
          </a:xfrm>
          <a:prstGeom prst="rect">
            <a:avLst/>
          </a:prstGeom>
          <a:noFill/>
        </p:spPr>
        <p:txBody>
          <a:bodyPr wrap="none" rtlCol="0">
            <a:spAutoFit/>
          </a:bodyPr>
          <a:lstStyle/>
          <a:p>
            <a:r>
              <a:rPr lang="zh-CN" altLang="en-US" sz="2400" dirty="0" smtClean="0">
                <a:solidFill>
                  <a:srgbClr val="FF0000"/>
                </a:solidFill>
              </a:rPr>
              <a:t>激活函数如何选择？ 稀疏性对网络训练的影响？</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不同的损失函数</a:t>
            </a:r>
            <a:endParaRPr lang="zh-CN" altLang="en-US" dirty="0"/>
          </a:p>
        </p:txBody>
      </p:sp>
      <p:grpSp>
        <p:nvGrpSpPr>
          <p:cNvPr id="8" name="组合 7"/>
          <p:cNvGrpSpPr/>
          <p:nvPr/>
        </p:nvGrpSpPr>
        <p:grpSpPr>
          <a:xfrm>
            <a:off x="828674" y="1637896"/>
            <a:ext cx="4981846" cy="584775"/>
            <a:chOff x="838199" y="2723746"/>
            <a:chExt cx="4981846" cy="584775"/>
          </a:xfrm>
        </p:grpSpPr>
        <p:sp>
          <p:nvSpPr>
            <p:cNvPr id="5" name="文本框 4"/>
            <p:cNvSpPr txBox="1"/>
            <p:nvPr/>
          </p:nvSpPr>
          <p:spPr>
            <a:xfrm>
              <a:off x="838199" y="2723746"/>
              <a:ext cx="2618024" cy="584775"/>
            </a:xfrm>
            <a:prstGeom prst="rect">
              <a:avLst/>
            </a:prstGeom>
            <a:noFill/>
          </p:spPr>
          <p:txBody>
            <a:bodyPr wrap="none" rtlCol="0">
              <a:spAutoFit/>
            </a:bodyPr>
            <a:lstStyle/>
            <a:p>
              <a:r>
                <a:rPr lang="en-US" altLang="zh-CN" sz="3200" dirty="0" err="1" smtClean="0"/>
                <a:t>EuclideanLoss</a:t>
              </a:r>
              <a:r>
                <a:rPr lang="en-US" altLang="zh-CN" sz="3200" dirty="0" smtClean="0"/>
                <a:t>:</a:t>
              </a:r>
              <a:endParaRPr lang="zh-CN" altLang="en-US" sz="3200" dirty="0"/>
            </a:p>
          </p:txBody>
        </p:sp>
        <p:pic>
          <p:nvPicPr>
            <p:cNvPr id="6" name="图片 5"/>
            <p:cNvPicPr>
              <a:picLocks noChangeAspect="1"/>
            </p:cNvPicPr>
            <p:nvPr/>
          </p:nvPicPr>
          <p:blipFill>
            <a:blip r:embed="rId1"/>
            <a:stretch>
              <a:fillRect/>
            </a:stretch>
          </p:blipFill>
          <p:spPr>
            <a:xfrm>
              <a:off x="3667664" y="2822807"/>
              <a:ext cx="2152381" cy="485714"/>
            </a:xfrm>
            <a:prstGeom prst="rect">
              <a:avLst/>
            </a:prstGeom>
          </p:spPr>
        </p:pic>
      </p:grpSp>
      <p:sp>
        <p:nvSpPr>
          <p:cNvPr id="11" name="文本框 10"/>
          <p:cNvSpPr txBox="1"/>
          <p:nvPr/>
        </p:nvSpPr>
        <p:spPr>
          <a:xfrm>
            <a:off x="842814" y="2465863"/>
            <a:ext cx="2405017" cy="584775"/>
          </a:xfrm>
          <a:prstGeom prst="rect">
            <a:avLst/>
          </a:prstGeom>
          <a:noFill/>
        </p:spPr>
        <p:txBody>
          <a:bodyPr wrap="none" rtlCol="0">
            <a:spAutoFit/>
          </a:bodyPr>
          <a:lstStyle/>
          <a:p>
            <a:r>
              <a:rPr lang="en-US" altLang="zh-CN" sz="3200" dirty="0" err="1" smtClean="0"/>
              <a:t>LogisticsLoss</a:t>
            </a:r>
            <a:r>
              <a:rPr lang="en-US" altLang="zh-CN" sz="3200" dirty="0" smtClean="0"/>
              <a:t>:</a:t>
            </a:r>
            <a:endParaRPr lang="zh-CN" altLang="en-US" sz="3200" dirty="0"/>
          </a:p>
        </p:txBody>
      </p:sp>
      <p:pic>
        <p:nvPicPr>
          <p:cNvPr id="10" name="图片 9"/>
          <p:cNvPicPr>
            <a:picLocks noChangeAspect="1"/>
          </p:cNvPicPr>
          <p:nvPr/>
        </p:nvPicPr>
        <p:blipFill>
          <a:blip r:embed="rId2"/>
          <a:stretch>
            <a:fillRect/>
          </a:stretch>
        </p:blipFill>
        <p:spPr>
          <a:xfrm>
            <a:off x="4082326" y="3202119"/>
            <a:ext cx="5316623" cy="677385"/>
          </a:xfrm>
          <a:prstGeom prst="rect">
            <a:avLst/>
          </a:prstGeom>
        </p:spPr>
      </p:pic>
      <p:sp>
        <p:nvSpPr>
          <p:cNvPr id="15" name="文本框 14"/>
          <p:cNvSpPr txBox="1"/>
          <p:nvPr/>
        </p:nvSpPr>
        <p:spPr>
          <a:xfrm>
            <a:off x="828674" y="3176532"/>
            <a:ext cx="3201774" cy="584775"/>
          </a:xfrm>
          <a:prstGeom prst="rect">
            <a:avLst/>
          </a:prstGeom>
          <a:noFill/>
        </p:spPr>
        <p:txBody>
          <a:bodyPr wrap="none" rtlCol="0">
            <a:spAutoFit/>
          </a:bodyPr>
          <a:lstStyle/>
          <a:p>
            <a:r>
              <a:rPr lang="en-US" altLang="zh-CN" sz="3200" dirty="0" err="1" smtClean="0">
                <a:solidFill>
                  <a:srgbClr val="FF0000"/>
                </a:solidFill>
              </a:rPr>
              <a:t>CrossEntropyLoss</a:t>
            </a:r>
            <a:r>
              <a:rPr lang="en-US" altLang="zh-CN" sz="3200" dirty="0" smtClean="0">
                <a:solidFill>
                  <a:srgbClr val="FF0000"/>
                </a:solidFill>
              </a:rPr>
              <a:t>:</a:t>
            </a:r>
            <a:endParaRPr lang="zh-CN" altLang="en-US" sz="3200" dirty="0">
              <a:solidFill>
                <a:srgbClr val="FF0000"/>
              </a:solidFill>
            </a:endParaRPr>
          </a:p>
        </p:txBody>
      </p:sp>
      <p:grpSp>
        <p:nvGrpSpPr>
          <p:cNvPr id="17" name="组合 16"/>
          <p:cNvGrpSpPr/>
          <p:nvPr/>
        </p:nvGrpSpPr>
        <p:grpSpPr>
          <a:xfrm>
            <a:off x="842814" y="3925339"/>
            <a:ext cx="11213893" cy="1077218"/>
            <a:chOff x="838199" y="4227318"/>
            <a:chExt cx="11213893" cy="1077218"/>
          </a:xfrm>
        </p:grpSpPr>
        <p:sp>
          <p:nvSpPr>
            <p:cNvPr id="7" name="文本框 6"/>
            <p:cNvSpPr txBox="1"/>
            <p:nvPr/>
          </p:nvSpPr>
          <p:spPr>
            <a:xfrm>
              <a:off x="838199" y="4348266"/>
              <a:ext cx="2373791" cy="584775"/>
            </a:xfrm>
            <a:prstGeom prst="rect">
              <a:avLst/>
            </a:prstGeom>
            <a:noFill/>
          </p:spPr>
          <p:txBody>
            <a:bodyPr wrap="none" rtlCol="0">
              <a:spAutoFit/>
            </a:bodyPr>
            <a:lstStyle/>
            <a:p>
              <a:r>
                <a:rPr lang="en-US" altLang="zh-CN" sz="3200" dirty="0" err="1" smtClean="0">
                  <a:solidFill>
                    <a:srgbClr val="FF0000"/>
                  </a:solidFill>
                </a:rPr>
                <a:t>SoftmaxLoss</a:t>
              </a:r>
              <a:r>
                <a:rPr lang="en-US" altLang="zh-CN" sz="3200" dirty="0" smtClean="0">
                  <a:solidFill>
                    <a:srgbClr val="FF0000"/>
                  </a:solidFill>
                </a:rPr>
                <a:t>:</a:t>
              </a:r>
              <a:endParaRPr lang="zh-CN" altLang="en-US" sz="3200" dirty="0">
                <a:solidFill>
                  <a:srgbClr val="FF0000"/>
                </a:solidFill>
              </a:endParaRPr>
            </a:p>
          </p:txBody>
        </p:sp>
        <p:pic>
          <p:nvPicPr>
            <p:cNvPr id="9" name="图片 8"/>
            <p:cNvPicPr>
              <a:picLocks noChangeAspect="1"/>
            </p:cNvPicPr>
            <p:nvPr/>
          </p:nvPicPr>
          <p:blipFill>
            <a:blip r:embed="rId3"/>
            <a:stretch>
              <a:fillRect/>
            </a:stretch>
          </p:blipFill>
          <p:spPr>
            <a:xfrm>
              <a:off x="3359238" y="4270790"/>
              <a:ext cx="3792106" cy="821395"/>
            </a:xfrm>
            <a:prstGeom prst="rect">
              <a:avLst/>
            </a:prstGeom>
          </p:spPr>
        </p:pic>
        <p:pic>
          <p:nvPicPr>
            <p:cNvPr id="13" name="图片 12"/>
            <p:cNvPicPr>
              <a:picLocks noChangeAspect="1"/>
            </p:cNvPicPr>
            <p:nvPr/>
          </p:nvPicPr>
          <p:blipFill>
            <a:blip r:embed="rId4"/>
            <a:stretch>
              <a:fillRect/>
            </a:stretch>
          </p:blipFill>
          <p:spPr>
            <a:xfrm>
              <a:off x="7224206" y="4438630"/>
              <a:ext cx="1123810" cy="485714"/>
            </a:xfrm>
            <a:prstGeom prst="rect">
              <a:avLst/>
            </a:prstGeom>
          </p:spPr>
        </p:pic>
        <p:sp>
          <p:nvSpPr>
            <p:cNvPr id="14" name="矩形 13"/>
            <p:cNvSpPr/>
            <p:nvPr/>
          </p:nvSpPr>
          <p:spPr>
            <a:xfrm>
              <a:off x="8420878" y="4227318"/>
              <a:ext cx="3631214" cy="1077218"/>
            </a:xfrm>
            <a:prstGeom prst="rect">
              <a:avLst/>
            </a:prstGeom>
          </p:spPr>
          <p:txBody>
            <a:bodyPr wrap="square">
              <a:spAutoFit/>
            </a:bodyPr>
            <a:lstStyle/>
            <a:p>
              <a:r>
                <a:rPr lang="en-US" altLang="zh-CN" sz="3200" dirty="0" err="1" smtClean="0">
                  <a:solidFill>
                    <a:srgbClr val="FF0000"/>
                  </a:solidFill>
                </a:rPr>
                <a:t>Softmax</a:t>
              </a:r>
              <a:endParaRPr lang="en-US" altLang="zh-CN" sz="3200" dirty="0" smtClean="0">
                <a:solidFill>
                  <a:srgbClr val="FF0000"/>
                </a:solidFill>
              </a:endParaRPr>
            </a:p>
            <a:p>
              <a:r>
                <a:rPr lang="en-US" altLang="zh-CN" sz="3200" dirty="0"/>
                <a:t>Hierarchical </a:t>
              </a:r>
              <a:r>
                <a:rPr lang="en-US" altLang="zh-CN" sz="3200" dirty="0" err="1"/>
                <a:t>S</a:t>
              </a:r>
              <a:r>
                <a:rPr lang="en-US" altLang="zh-CN" sz="3200" dirty="0" err="1" smtClean="0"/>
                <a:t>oftmax</a:t>
              </a:r>
              <a:endParaRPr lang="zh-CN" altLang="en-US" sz="3200" dirty="0">
                <a:solidFill>
                  <a:srgbClr val="FF0000"/>
                </a:solidFill>
              </a:endParaRPr>
            </a:p>
          </p:txBody>
        </p:sp>
      </p:grpSp>
      <p:sp>
        <p:nvSpPr>
          <p:cNvPr id="3" name="文本框 2"/>
          <p:cNvSpPr txBox="1"/>
          <p:nvPr/>
        </p:nvSpPr>
        <p:spPr>
          <a:xfrm>
            <a:off x="4082326" y="2511710"/>
            <a:ext cx="3434179" cy="461665"/>
          </a:xfrm>
          <a:prstGeom prst="rect">
            <a:avLst/>
          </a:prstGeom>
          <a:noFill/>
        </p:spPr>
        <p:txBody>
          <a:bodyPr wrap="square" rtlCol="0">
            <a:spAutoFit/>
          </a:bodyPr>
          <a:lstStyle/>
          <a:p>
            <a:r>
              <a:rPr lang="zh-CN" altLang="en-US" sz="2400" dirty="0" smtClean="0"/>
              <a:t>衡量概率分布的误差</a:t>
            </a:r>
            <a:endParaRPr lang="zh-CN" altLang="en-US" sz="2400" dirty="0"/>
          </a:p>
        </p:txBody>
      </p:sp>
      <p:sp>
        <p:nvSpPr>
          <p:cNvPr id="18" name="文本框 17"/>
          <p:cNvSpPr txBox="1"/>
          <p:nvPr/>
        </p:nvSpPr>
        <p:spPr>
          <a:xfrm>
            <a:off x="828674" y="5015568"/>
            <a:ext cx="4204805" cy="584775"/>
          </a:xfrm>
          <a:prstGeom prst="rect">
            <a:avLst/>
          </a:prstGeom>
          <a:noFill/>
        </p:spPr>
        <p:txBody>
          <a:bodyPr wrap="none" rtlCol="0">
            <a:spAutoFit/>
          </a:bodyPr>
          <a:lstStyle/>
          <a:p>
            <a:r>
              <a:rPr lang="en-US" altLang="zh-CN" sz="3200" dirty="0"/>
              <a:t>Hinge </a:t>
            </a:r>
            <a:r>
              <a:rPr lang="en-US" altLang="zh-CN" sz="3200" dirty="0" smtClean="0"/>
              <a:t>Loss: </a:t>
            </a:r>
            <a:r>
              <a:rPr lang="zh-CN" altLang="en-US" sz="3200" dirty="0" smtClean="0"/>
              <a:t>最大化间隔</a:t>
            </a:r>
            <a:endParaRPr lang="zh-CN" altLang="en-US"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3"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参数初始化</a:t>
            </a:r>
            <a:endParaRPr lang="zh-CN" altLang="en-US" dirty="0"/>
          </a:p>
        </p:txBody>
      </p:sp>
      <p:sp>
        <p:nvSpPr>
          <p:cNvPr id="3" name="内容占位符 2"/>
          <p:cNvSpPr>
            <a:spLocks noGrp="1"/>
          </p:cNvSpPr>
          <p:nvPr>
            <p:ph idx="1"/>
          </p:nvPr>
        </p:nvSpPr>
        <p:spPr/>
        <p:txBody>
          <a:bodyPr/>
          <a:lstStyle/>
          <a:p>
            <a:r>
              <a:rPr lang="zh-CN" altLang="en-US" dirty="0" smtClean="0"/>
              <a:t>网络参数随机函数种子初始化，保证训练一致性</a:t>
            </a:r>
            <a:endParaRPr lang="en-US" altLang="zh-CN" dirty="0" smtClean="0"/>
          </a:p>
          <a:p>
            <a:r>
              <a:rPr lang="zh-CN" altLang="en-US" dirty="0" smtClean="0"/>
              <a:t>网络参数初始化</a:t>
            </a:r>
            <a:r>
              <a:rPr lang="en-US" altLang="zh-CN" dirty="0" smtClean="0"/>
              <a:t>W, b</a:t>
            </a:r>
            <a:endParaRPr lang="en-US" altLang="zh-CN" dirty="0" smtClean="0"/>
          </a:p>
          <a:p>
            <a:pPr lvl="1"/>
            <a:r>
              <a:rPr lang="en-US" altLang="zh-CN" dirty="0" smtClean="0"/>
              <a:t>Constant    (value)</a:t>
            </a:r>
            <a:endParaRPr lang="en-US" altLang="zh-CN" dirty="0" smtClean="0"/>
          </a:p>
          <a:p>
            <a:pPr lvl="1"/>
            <a:r>
              <a:rPr lang="en-US" altLang="zh-CN" dirty="0" smtClean="0"/>
              <a:t>Gaussian    (mean, </a:t>
            </a:r>
            <a:r>
              <a:rPr lang="en-US" altLang="zh-CN" dirty="0" err="1" smtClean="0"/>
              <a:t>std</a:t>
            </a:r>
            <a:r>
              <a:rPr lang="en-US" altLang="zh-CN" dirty="0" smtClean="0"/>
              <a:t>)</a:t>
            </a:r>
            <a:endParaRPr lang="en-US" altLang="zh-CN" dirty="0" smtClean="0"/>
          </a:p>
          <a:p>
            <a:pPr lvl="1"/>
            <a:r>
              <a:rPr lang="en-US" altLang="zh-CN" dirty="0" smtClean="0"/>
              <a:t>Uniform     (min, max)</a:t>
            </a:r>
            <a:endParaRPr lang="en-US" altLang="zh-CN" dirty="0" smtClean="0"/>
          </a:p>
          <a:p>
            <a:pPr lvl="2"/>
            <a:r>
              <a:rPr lang="zh-CN" altLang="en-US" dirty="0" smtClean="0"/>
              <a:t>可以设置固定值，或者通过策略选择</a:t>
            </a:r>
            <a:endParaRPr lang="en-US" altLang="zh-CN" dirty="0" smtClean="0"/>
          </a:p>
          <a:p>
            <a:pPr lvl="2"/>
            <a:r>
              <a:rPr lang="zh-CN" altLang="en-US" dirty="0" smtClean="0"/>
              <a:t>参数</a:t>
            </a:r>
            <a:r>
              <a:rPr lang="zh-CN" altLang="en-US" dirty="0"/>
              <a:t>初始化的值范围一般按层节点数按公式计算</a:t>
            </a:r>
            <a:r>
              <a:rPr lang="zh-CN" altLang="en-US" dirty="0" smtClean="0"/>
              <a:t>出来</a:t>
            </a:r>
            <a:endParaRPr lang="en-US" altLang="zh-CN" dirty="0" smtClean="0"/>
          </a:p>
          <a:p>
            <a:pPr lvl="1"/>
            <a:r>
              <a:rPr lang="en-US" altLang="zh-CN" dirty="0" smtClean="0"/>
              <a:t>Xavier (</a:t>
            </a:r>
            <a:r>
              <a:rPr lang="en-US" altLang="zh-CN" dirty="0" err="1"/>
              <a:t>fan_in</a:t>
            </a:r>
            <a:r>
              <a:rPr lang="en-US" altLang="zh-CN" dirty="0"/>
              <a:t>, </a:t>
            </a:r>
            <a:r>
              <a:rPr lang="en-US" altLang="zh-CN" dirty="0" err="1"/>
              <a:t>fan_out</a:t>
            </a:r>
            <a:r>
              <a:rPr lang="en-US" altLang="zh-CN" dirty="0"/>
              <a:t>, </a:t>
            </a:r>
            <a:r>
              <a:rPr lang="en-US" altLang="zh-CN" dirty="0" smtClean="0"/>
              <a:t>average)</a:t>
            </a:r>
            <a:endParaRPr lang="en-US" altLang="zh-CN" dirty="0" smtClean="0"/>
          </a:p>
          <a:p>
            <a:pPr lvl="2"/>
            <a:r>
              <a:rPr lang="en-US" altLang="zh-CN" dirty="0"/>
              <a:t>[-</a:t>
            </a:r>
            <a:r>
              <a:rPr lang="en-US" altLang="zh-CN" dirty="0" err="1"/>
              <a:t>sqrt</a:t>
            </a:r>
            <a:r>
              <a:rPr lang="en-US" altLang="zh-CN" dirty="0"/>
              <a:t>(3) / </a:t>
            </a:r>
            <a:r>
              <a:rPr lang="en-US" altLang="zh-CN" dirty="0" err="1"/>
              <a:t>sqrt</a:t>
            </a:r>
            <a:r>
              <a:rPr lang="en-US" altLang="zh-CN" dirty="0"/>
              <a:t>(dim), </a:t>
            </a:r>
            <a:r>
              <a:rPr lang="en-US" altLang="zh-CN" dirty="0" err="1"/>
              <a:t>sqrt</a:t>
            </a:r>
            <a:r>
              <a:rPr lang="en-US" altLang="zh-CN" dirty="0"/>
              <a:t>(3) / </a:t>
            </a:r>
            <a:r>
              <a:rPr lang="en-US" altLang="zh-CN" dirty="0" err="1"/>
              <a:t>sqrt</a:t>
            </a:r>
            <a:r>
              <a:rPr lang="en-US" altLang="zh-CN" dirty="0"/>
              <a:t>(dim</a:t>
            </a:r>
            <a:r>
              <a:rPr lang="en-US" altLang="zh-CN" dirty="0" smtClean="0"/>
              <a:t>)]</a:t>
            </a:r>
            <a:endParaRPr lang="zh-CN" altLang="en-US" dirty="0"/>
          </a:p>
        </p:txBody>
      </p:sp>
      <p:grpSp>
        <p:nvGrpSpPr>
          <p:cNvPr id="6" name="组合 5"/>
          <p:cNvGrpSpPr/>
          <p:nvPr/>
        </p:nvGrpSpPr>
        <p:grpSpPr>
          <a:xfrm>
            <a:off x="8145725" y="3999833"/>
            <a:ext cx="3884957" cy="748458"/>
            <a:chOff x="8145725" y="3999833"/>
            <a:chExt cx="3884957" cy="748458"/>
          </a:xfrm>
        </p:grpSpPr>
        <p:pic>
          <p:nvPicPr>
            <p:cNvPr id="4" name="图片 3"/>
            <p:cNvPicPr>
              <a:picLocks noChangeAspect="1"/>
            </p:cNvPicPr>
            <p:nvPr/>
          </p:nvPicPr>
          <p:blipFill>
            <a:blip r:embed="rId1"/>
            <a:stretch>
              <a:fillRect/>
            </a:stretch>
          </p:blipFill>
          <p:spPr>
            <a:xfrm>
              <a:off x="8145725" y="4001294"/>
              <a:ext cx="1854310" cy="746997"/>
            </a:xfrm>
            <a:prstGeom prst="rect">
              <a:avLst/>
            </a:prstGeom>
          </p:spPr>
        </p:pic>
        <p:pic>
          <p:nvPicPr>
            <p:cNvPr id="5" name="图片 4"/>
            <p:cNvPicPr>
              <a:picLocks noChangeAspect="1"/>
            </p:cNvPicPr>
            <p:nvPr/>
          </p:nvPicPr>
          <p:blipFill>
            <a:blip r:embed="rId2"/>
            <a:stretch>
              <a:fillRect/>
            </a:stretch>
          </p:blipFill>
          <p:spPr>
            <a:xfrm>
              <a:off x="10219765" y="3999833"/>
              <a:ext cx="1810917" cy="70689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正则化</a:t>
            </a:r>
            <a:endParaRPr lang="zh-CN" altLang="en-US" dirty="0"/>
          </a:p>
        </p:txBody>
      </p:sp>
      <p:pic>
        <p:nvPicPr>
          <p:cNvPr id="4" name="Picture 2" descr="http://i.imgur.com/OhX9eFQ.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70391" y="126313"/>
            <a:ext cx="27146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12" name="内容占位符 11"/>
          <p:cNvPicPr>
            <a:picLocks noChangeAspect="1"/>
          </p:cNvPicPr>
          <p:nvPr>
            <p:ph idx="1"/>
          </p:nvPr>
        </p:nvPicPr>
        <p:blipFill>
          <a:blip r:embed="rId2"/>
          <a:stretch>
            <a:fillRect/>
          </a:stretch>
        </p:blipFill>
        <p:spPr>
          <a:xfrm>
            <a:off x="390525" y="1819275"/>
            <a:ext cx="10515600" cy="2896870"/>
          </a:xfrm>
          <a:prstGeom prst="rect">
            <a:avLst/>
          </a:prstGeom>
        </p:spPr>
      </p:pic>
      <p:sp>
        <p:nvSpPr>
          <p:cNvPr id="15" name="文本框 14"/>
          <p:cNvSpPr txBox="1"/>
          <p:nvPr/>
        </p:nvSpPr>
        <p:spPr>
          <a:xfrm>
            <a:off x="665480" y="4876800"/>
            <a:ext cx="9301480" cy="701040"/>
          </a:xfrm>
          <a:prstGeom prst="rect">
            <a:avLst/>
          </a:prstGeom>
          <a:noFill/>
        </p:spPr>
        <p:txBody>
          <a:bodyPr wrap="square" rtlCol="0">
            <a:spAutoFit/>
          </a:bodyPr>
          <a:p>
            <a:pPr indent="0" algn="l">
              <a:buFont typeface="Wingdings" charset="0"/>
              <a:buNone/>
            </a:pPr>
            <a:r>
              <a:rPr lang="zh-CN" altLang="en-US" sz="2000" dirty="0" smtClean="0">
                <a:sym typeface="+mn-ea"/>
              </a:rPr>
              <a:t>奥卡姆剃刀原理：在所有可能选择的模型中，能够很好地解释已知数据且十分简单的模型才是最好的模型。</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DropOut</a:t>
            </a:r>
            <a:endParaRPr lang="en-US" altLang="zh-CN"/>
          </a:p>
        </p:txBody>
      </p:sp>
      <p:pic>
        <p:nvPicPr>
          <p:cNvPr id="4" name="内容占位符 3"/>
          <p:cNvPicPr>
            <a:picLocks noChangeAspect="1"/>
          </p:cNvPicPr>
          <p:nvPr>
            <p:ph idx="1"/>
          </p:nvPr>
        </p:nvPicPr>
        <p:blipFill>
          <a:blip r:embed="rId1"/>
          <a:stretch>
            <a:fillRect/>
          </a:stretch>
        </p:blipFill>
        <p:spPr>
          <a:xfrm>
            <a:off x="1304290" y="1943735"/>
            <a:ext cx="2952750" cy="3086100"/>
          </a:xfrm>
          <a:prstGeom prst="rect">
            <a:avLst/>
          </a:prstGeom>
        </p:spPr>
      </p:pic>
      <p:pic>
        <p:nvPicPr>
          <p:cNvPr id="5" name="图片 4"/>
          <p:cNvPicPr>
            <a:picLocks noChangeAspect="1"/>
          </p:cNvPicPr>
          <p:nvPr/>
        </p:nvPicPr>
        <p:blipFill>
          <a:blip r:embed="rId2"/>
          <a:stretch>
            <a:fillRect/>
          </a:stretch>
        </p:blipFill>
        <p:spPr>
          <a:xfrm>
            <a:off x="6400800" y="2009775"/>
            <a:ext cx="2952115" cy="3085465"/>
          </a:xfrm>
          <a:prstGeom prst="rect">
            <a:avLst/>
          </a:prstGeom>
        </p:spPr>
      </p:pic>
      <p:sp>
        <p:nvSpPr>
          <p:cNvPr id="6" name="右箭头 5"/>
          <p:cNvSpPr/>
          <p:nvPr/>
        </p:nvSpPr>
        <p:spPr>
          <a:xfrm>
            <a:off x="4427855" y="3305175"/>
            <a:ext cx="1743075" cy="70485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1008380" y="5200650"/>
            <a:ext cx="8183880" cy="914400"/>
          </a:xfrm>
          <a:prstGeom prst="rect">
            <a:avLst/>
          </a:prstGeom>
          <a:noFill/>
        </p:spPr>
        <p:txBody>
          <a:bodyPr wrap="none" rtlCol="0">
            <a:spAutoFit/>
          </a:bodyPr>
          <a:p>
            <a:r>
              <a:rPr lang="zh-CN" altLang="en-US"/>
              <a:t>每轮迭代训练的时候随机丢弃一半的神经元，最后实际验证的时候，将输出减半</a:t>
            </a:r>
            <a:endParaRPr lang="zh-CN" altLang="en-US"/>
          </a:p>
          <a:p>
            <a:endParaRPr lang="zh-CN" altLang="en-US"/>
          </a:p>
          <a:p>
            <a:r>
              <a:rPr lang="zh-CN" altLang="en-US"/>
              <a:t>减少过拟合</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训练算法</a:t>
            </a:r>
            <a:endParaRPr lang="zh-CN" altLang="en-US" dirty="0"/>
          </a:p>
        </p:txBody>
      </p:sp>
      <p:sp>
        <p:nvSpPr>
          <p:cNvPr id="3" name="内容占位符 2"/>
          <p:cNvSpPr>
            <a:spLocks noGrp="1"/>
          </p:cNvSpPr>
          <p:nvPr>
            <p:ph idx="1"/>
          </p:nvPr>
        </p:nvSpPr>
        <p:spPr>
          <a:xfrm>
            <a:off x="838200" y="1825624"/>
            <a:ext cx="11353800" cy="5032375"/>
          </a:xfrm>
        </p:spPr>
        <p:txBody>
          <a:bodyPr>
            <a:normAutofit/>
          </a:bodyPr>
          <a:lstStyle/>
          <a:p>
            <a:r>
              <a:rPr lang="en-US" altLang="zh-CN" dirty="0" smtClean="0"/>
              <a:t>SGD(</a:t>
            </a:r>
            <a:r>
              <a:rPr lang="en-US" altLang="zh-CN" dirty="0" err="1"/>
              <a:t>MiniBatch</a:t>
            </a:r>
            <a:r>
              <a:rPr lang="zh-CN" altLang="en-US" dirty="0" smtClean="0"/>
              <a:t>梯</a:t>
            </a:r>
            <a:r>
              <a:rPr lang="zh-CN" altLang="en-US" dirty="0"/>
              <a:t>度下降</a:t>
            </a:r>
            <a:r>
              <a:rPr lang="en-US" altLang="zh-CN" dirty="0" smtClean="0"/>
              <a:t>) </a:t>
            </a:r>
            <a:endParaRPr lang="en-US" altLang="zh-CN" dirty="0" smtClean="0"/>
          </a:p>
          <a:p>
            <a:pPr lvl="1"/>
            <a:r>
              <a:rPr lang="en-US" altLang="zh-CN" dirty="0" smtClean="0"/>
              <a:t>+ Momentum</a:t>
            </a:r>
            <a:r>
              <a:rPr lang="zh-CN" altLang="en-US" dirty="0" smtClean="0"/>
              <a:t>，通常设置</a:t>
            </a:r>
            <a:r>
              <a:rPr lang="en-US" altLang="zh-CN" dirty="0" smtClean="0"/>
              <a:t>0.9</a:t>
            </a:r>
            <a:endParaRPr lang="en-US" altLang="zh-CN" dirty="0"/>
          </a:p>
          <a:p>
            <a:r>
              <a:rPr lang="en-US" altLang="zh-CN" dirty="0" smtClean="0"/>
              <a:t>NAG(</a:t>
            </a:r>
            <a:r>
              <a:rPr lang="zh-CN" altLang="en-US" dirty="0" smtClean="0"/>
              <a:t>加</a:t>
            </a:r>
            <a:r>
              <a:rPr lang="zh-CN" altLang="en-US" dirty="0"/>
              <a:t>速梯度</a:t>
            </a:r>
            <a:r>
              <a:rPr lang="en-US" altLang="zh-CN" dirty="0" smtClean="0"/>
              <a:t>)</a:t>
            </a:r>
            <a:endParaRPr lang="en-US" altLang="zh-CN" dirty="0" smtClean="0"/>
          </a:p>
          <a:p>
            <a:pPr lvl="1"/>
            <a:r>
              <a:rPr lang="zh-CN" altLang="en-US" dirty="0" smtClean="0"/>
              <a:t>势冲量的沿着最快的地方移动，预知冲量的方向，通常设置</a:t>
            </a:r>
            <a:r>
              <a:rPr lang="en-US" altLang="zh-CN" dirty="0" smtClean="0"/>
              <a:t>0.9</a:t>
            </a:r>
            <a:endParaRPr lang="en-US" altLang="zh-CN" dirty="0" smtClean="0"/>
          </a:p>
          <a:p>
            <a:r>
              <a:rPr lang="en-US" altLang="zh-CN" dirty="0" err="1"/>
              <a:t>AdaGrad</a:t>
            </a:r>
            <a:r>
              <a:rPr lang="en-US" altLang="zh-CN" dirty="0"/>
              <a:t>(</a:t>
            </a:r>
            <a:r>
              <a:rPr lang="zh-CN" altLang="en-US" dirty="0"/>
              <a:t>自适应梯度</a:t>
            </a:r>
            <a:r>
              <a:rPr lang="en-US" altLang="zh-CN" dirty="0" smtClean="0"/>
              <a:t>)</a:t>
            </a:r>
            <a:endParaRPr lang="en-US" altLang="zh-CN" dirty="0" smtClean="0"/>
          </a:p>
          <a:p>
            <a:pPr lvl="1"/>
            <a:r>
              <a:rPr lang="zh-CN" altLang="en-US" dirty="0" smtClean="0"/>
              <a:t>调整</a:t>
            </a:r>
            <a:r>
              <a:rPr lang="en-US" altLang="zh-CN" dirty="0" err="1" smtClean="0"/>
              <a:t>learningrate</a:t>
            </a:r>
            <a:r>
              <a:rPr lang="zh-CN" altLang="en-US" dirty="0" smtClean="0"/>
              <a:t>，对于高频数据更新小，低频数据更新大，适合训练稀疏数据</a:t>
            </a:r>
            <a:endParaRPr lang="en-US" altLang="zh-CN" dirty="0"/>
          </a:p>
          <a:p>
            <a:r>
              <a:rPr lang="en-US" altLang="zh-CN" dirty="0" err="1"/>
              <a:t>RMSProp</a:t>
            </a:r>
            <a:r>
              <a:rPr lang="en-US" altLang="zh-CN" dirty="0"/>
              <a:t>(</a:t>
            </a:r>
            <a:r>
              <a:rPr lang="zh-CN" altLang="en-US" dirty="0"/>
              <a:t>动量模型</a:t>
            </a:r>
            <a:r>
              <a:rPr lang="en-US" altLang="zh-CN" dirty="0" smtClean="0"/>
              <a:t>)</a:t>
            </a:r>
            <a:endParaRPr lang="en-US" altLang="zh-CN" dirty="0" smtClean="0"/>
          </a:p>
          <a:p>
            <a:pPr lvl="1"/>
            <a:r>
              <a:rPr lang="zh-CN" altLang="en-US" dirty="0"/>
              <a:t>优</a:t>
            </a:r>
            <a:r>
              <a:rPr lang="zh-CN" altLang="en-US" dirty="0" smtClean="0"/>
              <a:t>化</a:t>
            </a:r>
            <a:r>
              <a:rPr lang="en-US" altLang="zh-CN" dirty="0" err="1" smtClean="0"/>
              <a:t>AdaGrad</a:t>
            </a:r>
            <a:r>
              <a:rPr lang="en-US" altLang="zh-CN" dirty="0" smtClean="0"/>
              <a:t> LR</a:t>
            </a:r>
            <a:r>
              <a:rPr lang="zh-CN" altLang="en-US" dirty="0" smtClean="0"/>
              <a:t>调整</a:t>
            </a:r>
            <a:r>
              <a:rPr lang="en-US" altLang="zh-CN" dirty="0" smtClean="0"/>
              <a:t>LR</a:t>
            </a:r>
            <a:r>
              <a:rPr lang="zh-CN" altLang="en-US" dirty="0" smtClean="0"/>
              <a:t>消失的极端情况的优化</a:t>
            </a:r>
            <a:endParaRPr lang="en-US" altLang="zh-CN" dirty="0" smtClean="0"/>
          </a:p>
          <a:p>
            <a:r>
              <a:rPr lang="en-US" altLang="zh-CN" dirty="0" smtClean="0"/>
              <a:t>Adam(</a:t>
            </a:r>
            <a:r>
              <a:rPr lang="zh-CN" altLang="en-US" dirty="0" smtClean="0"/>
              <a:t>自适应矩阵估计</a:t>
            </a:r>
            <a:r>
              <a:rPr lang="en-US" altLang="zh-CN" dirty="0" smtClean="0"/>
              <a:t>)</a:t>
            </a:r>
            <a:endParaRPr lang="zh-CN" altLang="en-US" dirty="0"/>
          </a:p>
        </p:txBody>
      </p:sp>
      <p:pic>
        <p:nvPicPr>
          <p:cNvPr id="4" name="图片 3"/>
          <p:cNvPicPr>
            <a:picLocks noChangeAspect="1"/>
          </p:cNvPicPr>
          <p:nvPr/>
        </p:nvPicPr>
        <p:blipFill>
          <a:blip r:embed="rId1"/>
          <a:stretch>
            <a:fillRect/>
          </a:stretch>
        </p:blipFill>
        <p:spPr>
          <a:xfrm>
            <a:off x="971570" y="1948076"/>
            <a:ext cx="10513983" cy="3572220"/>
          </a:xfrm>
          <a:prstGeom prst="rect">
            <a:avLst/>
          </a:prstGeom>
        </p:spPr>
      </p:pic>
      <p:pic>
        <p:nvPicPr>
          <p:cNvPr id="5" name="图片 4"/>
          <p:cNvPicPr>
            <a:picLocks noChangeAspect="1"/>
          </p:cNvPicPr>
          <p:nvPr/>
        </p:nvPicPr>
        <p:blipFill>
          <a:blip r:embed="rId2"/>
          <a:stretch>
            <a:fillRect/>
          </a:stretch>
        </p:blipFill>
        <p:spPr>
          <a:xfrm>
            <a:off x="5962867" y="1822113"/>
            <a:ext cx="1733333" cy="704762"/>
          </a:xfrm>
          <a:prstGeom prst="rect">
            <a:avLst/>
          </a:prstGeom>
        </p:spPr>
      </p:pic>
      <p:pic>
        <p:nvPicPr>
          <p:cNvPr id="6" name="图片 5"/>
          <p:cNvPicPr>
            <a:picLocks noChangeAspect="1"/>
          </p:cNvPicPr>
          <p:nvPr/>
        </p:nvPicPr>
        <p:blipFill>
          <a:blip r:embed="rId3"/>
          <a:stretch>
            <a:fillRect/>
          </a:stretch>
        </p:blipFill>
        <p:spPr>
          <a:xfrm>
            <a:off x="8763147" y="2174494"/>
            <a:ext cx="2361905" cy="704762"/>
          </a:xfrm>
          <a:prstGeom prst="rect">
            <a:avLst/>
          </a:prstGeom>
        </p:spPr>
      </p:pic>
      <p:pic>
        <p:nvPicPr>
          <p:cNvPr id="7" name="图片 6"/>
          <p:cNvPicPr>
            <a:picLocks noChangeAspect="1"/>
          </p:cNvPicPr>
          <p:nvPr/>
        </p:nvPicPr>
        <p:blipFill>
          <a:blip r:embed="rId4"/>
          <a:stretch>
            <a:fillRect/>
          </a:stretch>
        </p:blipFill>
        <p:spPr>
          <a:xfrm>
            <a:off x="9718187" y="4665366"/>
            <a:ext cx="1847619" cy="466667"/>
          </a:xfrm>
          <a:prstGeom prst="rect">
            <a:avLst/>
          </a:prstGeom>
        </p:spPr>
      </p:pic>
      <p:pic>
        <p:nvPicPr>
          <p:cNvPr id="8" name="图片 7"/>
          <p:cNvPicPr>
            <a:picLocks noChangeAspect="1"/>
          </p:cNvPicPr>
          <p:nvPr/>
        </p:nvPicPr>
        <p:blipFill>
          <a:blip r:embed="rId5"/>
          <a:stretch>
            <a:fillRect/>
          </a:stretch>
        </p:blipFill>
        <p:spPr>
          <a:xfrm>
            <a:off x="7696200" y="4941497"/>
            <a:ext cx="1828571" cy="428571"/>
          </a:xfrm>
          <a:prstGeom prst="rect">
            <a:avLst/>
          </a:prstGeom>
        </p:spPr>
      </p:pic>
      <p:pic>
        <p:nvPicPr>
          <p:cNvPr id="9" name="图片 8"/>
          <p:cNvPicPr>
            <a:picLocks noChangeAspect="1"/>
          </p:cNvPicPr>
          <p:nvPr/>
        </p:nvPicPr>
        <p:blipFill>
          <a:blip r:embed="rId6"/>
          <a:stretch>
            <a:fillRect/>
          </a:stretch>
        </p:blipFill>
        <p:spPr>
          <a:xfrm>
            <a:off x="5253143" y="5614235"/>
            <a:ext cx="1685714" cy="438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训练算法</a:t>
            </a:r>
            <a:endParaRPr lang="zh-CN" altLang="en-US" dirty="0"/>
          </a:p>
        </p:txBody>
      </p:sp>
      <p:pic>
        <p:nvPicPr>
          <p:cNvPr id="4" name="Picture 2" descr="http://sebastianruder.com/content/images/2016/01/contours_evaluation_optimizers.gif"/>
          <p:cNvPicPr>
            <a:picLocks noChangeAspect="1" noChangeArrowheads="1" noCrop="1"/>
          </p:cNvPicPr>
          <p:nvPr/>
        </p:nvPicPr>
        <p:blipFill>
          <a:blip r:embed="rId1"/>
          <a:srcRect/>
          <a:stretch>
            <a:fillRect/>
          </a:stretch>
        </p:blipFill>
        <p:spPr bwMode="auto">
          <a:xfrm>
            <a:off x="102410" y="1573427"/>
            <a:ext cx="5905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http://sebastianruder.com/content/images/2016/01/saddle_point_evaluation_optimizers.gif"/>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52" name="Picture 4" descr="http://sebastianruder.com/content/images/2016/01/saddle_point_evaluation_optimizers.gif"/>
          <p:cNvPicPr>
            <a:picLocks noChangeAspect="1" noChangeArrowheads="1" noCrop="1"/>
          </p:cNvPicPr>
          <p:nvPr/>
        </p:nvPicPr>
        <p:blipFill>
          <a:blip r:embed="rId2"/>
          <a:srcRect/>
          <a:stretch>
            <a:fillRect/>
          </a:stretch>
        </p:blipFill>
        <p:spPr bwMode="auto">
          <a:xfrm>
            <a:off x="6134910" y="1573427"/>
            <a:ext cx="5905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673833" y="6005761"/>
            <a:ext cx="9325694" cy="1015663"/>
          </a:xfrm>
          <a:prstGeom prst="rect">
            <a:avLst/>
          </a:prstGeom>
          <a:noFill/>
        </p:spPr>
        <p:txBody>
          <a:bodyPr wrap="none" rtlCol="0">
            <a:spAutoFit/>
          </a:bodyPr>
          <a:lstStyle/>
          <a:p>
            <a:r>
              <a:rPr lang="en-US" altLang="zh-CN" sz="6000" dirty="0" err="1" smtClean="0">
                <a:solidFill>
                  <a:srgbClr val="FF0000"/>
                </a:solidFill>
              </a:rPr>
              <a:t>AdaGrad</a:t>
            </a:r>
            <a:r>
              <a:rPr lang="en-US" altLang="zh-CN" sz="6000" dirty="0" err="1" smtClean="0">
                <a:solidFill>
                  <a:srgbClr val="FF0000"/>
                </a:solidFill>
                <a:sym typeface="Wingdings" pitchFamily="2" charset="2"/>
              </a:rPr>
              <a:t></a:t>
            </a:r>
            <a:r>
              <a:rPr lang="en-US" altLang="zh-CN" sz="6000" dirty="0" err="1" smtClean="0">
                <a:solidFill>
                  <a:srgbClr val="FF0000"/>
                </a:solidFill>
              </a:rPr>
              <a:t>RMSprop</a:t>
            </a:r>
            <a:r>
              <a:rPr lang="en-US" altLang="zh-CN" sz="6000" dirty="0" err="1" smtClean="0">
                <a:solidFill>
                  <a:srgbClr val="FF0000"/>
                </a:solidFill>
                <a:sym typeface="Wingdings" pitchFamily="2" charset="2"/>
              </a:rPr>
              <a:t></a:t>
            </a:r>
            <a:r>
              <a:rPr lang="en-US" altLang="zh-CN" sz="6000" dirty="0" err="1" smtClean="0">
                <a:solidFill>
                  <a:srgbClr val="FF0000"/>
                </a:solidFill>
              </a:rPr>
              <a:t>Adam</a:t>
            </a:r>
            <a:r>
              <a:rPr lang="en-US" altLang="zh-CN" sz="6000" dirty="0" smtClean="0">
                <a:solidFill>
                  <a:srgbClr val="FF0000"/>
                </a:solidFill>
              </a:rPr>
              <a:t> </a:t>
            </a:r>
            <a:endParaRPr lang="zh-CN" altLang="en-US" sz="6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CNN</a:t>
            </a:r>
            <a:r>
              <a:rPr lang="zh-CN" altLang="en-US"/>
              <a:t>的引入</a:t>
            </a:r>
            <a:endParaRPr lang="zh-CN" altLang="en-US"/>
          </a:p>
        </p:txBody>
      </p:sp>
      <p:sp>
        <p:nvSpPr>
          <p:cNvPr id="5" name="下箭头 4"/>
          <p:cNvSpPr/>
          <p:nvPr/>
        </p:nvSpPr>
        <p:spPr>
          <a:xfrm>
            <a:off x="6043930" y="1826895"/>
            <a:ext cx="419100" cy="6096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文本框 5"/>
          <p:cNvSpPr txBox="1"/>
          <p:nvPr/>
        </p:nvSpPr>
        <p:spPr>
          <a:xfrm>
            <a:off x="4406900" y="1219200"/>
            <a:ext cx="3761105" cy="640080"/>
          </a:xfrm>
          <a:prstGeom prst="rect">
            <a:avLst/>
          </a:prstGeom>
          <a:noFill/>
        </p:spPr>
        <p:txBody>
          <a:bodyPr wrap="square" rtlCol="0">
            <a:spAutoFit/>
          </a:bodyPr>
          <a:p>
            <a:pPr marL="0" indent="0">
              <a:buNone/>
            </a:pPr>
            <a:r>
              <a:rPr lang="zh-CN" altLang="en-US">
                <a:sym typeface="+mn-ea"/>
              </a:rPr>
              <a:t>较少层数全连通神经网络，能够拟合的函数精度有限（效果不够好）</a:t>
            </a:r>
            <a:endParaRPr lang="zh-CN" altLang="en-US"/>
          </a:p>
        </p:txBody>
      </p:sp>
      <p:sp>
        <p:nvSpPr>
          <p:cNvPr id="7" name="文本框 6"/>
          <p:cNvSpPr txBox="1"/>
          <p:nvPr/>
        </p:nvSpPr>
        <p:spPr>
          <a:xfrm>
            <a:off x="4363720" y="3013075"/>
            <a:ext cx="1970405" cy="365760"/>
          </a:xfrm>
          <a:prstGeom prst="rect">
            <a:avLst/>
          </a:prstGeom>
          <a:noFill/>
        </p:spPr>
        <p:txBody>
          <a:bodyPr wrap="square" rtlCol="0">
            <a:spAutoFit/>
          </a:bodyPr>
          <a:p>
            <a:pPr marL="0" indent="0">
              <a:buNone/>
            </a:pPr>
            <a:r>
              <a:rPr lang="zh-CN" altLang="en-US"/>
              <a:t>增加每层神经元</a:t>
            </a:r>
            <a:endParaRPr lang="zh-CN" altLang="en-US"/>
          </a:p>
        </p:txBody>
      </p:sp>
      <p:sp>
        <p:nvSpPr>
          <p:cNvPr id="8" name="文本框 7"/>
          <p:cNvSpPr txBox="1"/>
          <p:nvPr/>
        </p:nvSpPr>
        <p:spPr>
          <a:xfrm>
            <a:off x="6510020" y="2997200"/>
            <a:ext cx="1970405" cy="365760"/>
          </a:xfrm>
          <a:prstGeom prst="rect">
            <a:avLst/>
          </a:prstGeom>
          <a:noFill/>
        </p:spPr>
        <p:txBody>
          <a:bodyPr wrap="square" rtlCol="0">
            <a:spAutoFit/>
          </a:bodyPr>
          <a:p>
            <a:pPr marL="0" indent="0">
              <a:buNone/>
            </a:pPr>
            <a:r>
              <a:rPr lang="zh-CN" altLang="en-US"/>
              <a:t>加深隐藏层数</a:t>
            </a:r>
            <a:endParaRPr lang="zh-CN" altLang="en-US"/>
          </a:p>
        </p:txBody>
      </p:sp>
      <p:sp>
        <p:nvSpPr>
          <p:cNvPr id="9" name="下箭头 8"/>
          <p:cNvSpPr/>
          <p:nvPr/>
        </p:nvSpPr>
        <p:spPr>
          <a:xfrm>
            <a:off x="4929505" y="3465830"/>
            <a:ext cx="533400" cy="8667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文本框 9"/>
          <p:cNvSpPr txBox="1"/>
          <p:nvPr/>
        </p:nvSpPr>
        <p:spPr>
          <a:xfrm>
            <a:off x="4069080" y="4498975"/>
            <a:ext cx="2255520" cy="1188720"/>
          </a:xfrm>
          <a:prstGeom prst="rect">
            <a:avLst/>
          </a:prstGeom>
          <a:noFill/>
        </p:spPr>
        <p:txBody>
          <a:bodyPr wrap="square" rtlCol="0">
            <a:spAutoFit/>
          </a:bodyPr>
          <a:p>
            <a:pPr marL="0" indent="0">
              <a:buNone/>
            </a:pPr>
            <a:r>
              <a:rPr lang="zh-CN" altLang="en-US"/>
              <a:t>参数过多，训练太慢；</a:t>
            </a:r>
            <a:endParaRPr lang="zh-CN" altLang="en-US"/>
          </a:p>
          <a:p>
            <a:pPr marL="0" indent="0">
              <a:buNone/>
            </a:pPr>
            <a:r>
              <a:rPr lang="zh-CN" altLang="en-US"/>
              <a:t>并且拟合效果也不会太大改善</a:t>
            </a:r>
            <a:endParaRPr lang="zh-CN" altLang="en-US"/>
          </a:p>
        </p:txBody>
      </p:sp>
      <p:sp>
        <p:nvSpPr>
          <p:cNvPr id="11" name="文本框 10"/>
          <p:cNvSpPr txBox="1"/>
          <p:nvPr/>
        </p:nvSpPr>
        <p:spPr>
          <a:xfrm>
            <a:off x="6507480" y="4527550"/>
            <a:ext cx="2255520" cy="640080"/>
          </a:xfrm>
          <a:prstGeom prst="rect">
            <a:avLst/>
          </a:prstGeom>
          <a:noFill/>
        </p:spPr>
        <p:txBody>
          <a:bodyPr wrap="square" rtlCol="0">
            <a:spAutoFit/>
          </a:bodyPr>
          <a:p>
            <a:pPr marL="0" indent="0">
              <a:buNone/>
            </a:pPr>
            <a:r>
              <a:rPr lang="zh-CN" altLang="en-US"/>
              <a:t>梯度消失或梯度爆炸问题，导致无法训练</a:t>
            </a:r>
            <a:endParaRPr lang="zh-CN" altLang="en-US"/>
          </a:p>
        </p:txBody>
      </p:sp>
      <p:sp>
        <p:nvSpPr>
          <p:cNvPr id="12" name="左大括号 11"/>
          <p:cNvSpPr/>
          <p:nvPr/>
        </p:nvSpPr>
        <p:spPr>
          <a:xfrm rot="5400000">
            <a:off x="5991225" y="2003425"/>
            <a:ext cx="495300" cy="15144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下箭头 13"/>
          <p:cNvSpPr/>
          <p:nvPr/>
        </p:nvSpPr>
        <p:spPr>
          <a:xfrm rot="21540000">
            <a:off x="7053580" y="3437255"/>
            <a:ext cx="533400" cy="8667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5" name="左大括号 14"/>
          <p:cNvSpPr/>
          <p:nvPr/>
        </p:nvSpPr>
        <p:spPr>
          <a:xfrm rot="16200000">
            <a:off x="6316980" y="4282440"/>
            <a:ext cx="445770" cy="27647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4635500" y="5997575"/>
            <a:ext cx="4398645" cy="368300"/>
          </a:xfrm>
          <a:prstGeom prst="rect">
            <a:avLst/>
          </a:prstGeom>
          <a:noFill/>
        </p:spPr>
        <p:txBody>
          <a:bodyPr wrap="square" rtlCol="0">
            <a:spAutoFit/>
          </a:bodyPr>
          <a:p>
            <a:pPr marL="0" indent="0">
              <a:buNone/>
            </a:pPr>
            <a:r>
              <a:rPr lang="zh-CN" altLang="en-US"/>
              <a:t>针对图片识别，提出</a:t>
            </a:r>
            <a:r>
              <a:rPr lang="en-US" altLang="zh-CN"/>
              <a:t>CNN</a:t>
            </a:r>
            <a:r>
              <a:rPr lang="zh-CN" altLang="en-US"/>
              <a:t>（卷积神经网络）</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p:bldP spid="8" grpId="0"/>
      <p:bldP spid="12" grpId="0" animBg="1"/>
      <p:bldP spid="9" grpId="0" animBg="1"/>
      <p:bldP spid="10" grpId="0"/>
      <p:bldP spid="11" grpId="0"/>
      <p:bldP spid="14" grpId="0" animBg="1"/>
      <p:bldP spid="15"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CNN</a:t>
            </a:r>
            <a:r>
              <a:rPr lang="zh-CN" altLang="en-US"/>
              <a:t>用途</a:t>
            </a:r>
            <a:endParaRPr lang="zh-CN" altLang="en-US"/>
          </a:p>
        </p:txBody>
      </p:sp>
      <p:sp>
        <p:nvSpPr>
          <p:cNvPr id="3" name="内容占位符 2"/>
          <p:cNvSpPr>
            <a:spLocks noGrp="1"/>
          </p:cNvSpPr>
          <p:nvPr>
            <p:ph idx="1"/>
          </p:nvPr>
        </p:nvSpPr>
        <p:spPr>
          <a:xfrm>
            <a:off x="819150" y="1416050"/>
            <a:ext cx="10515600" cy="4351338"/>
          </a:xfrm>
        </p:spPr>
        <p:txBody>
          <a:bodyPr>
            <a:normAutofit fontScale="40000"/>
          </a:bodyPr>
          <a:p>
            <a:pPr>
              <a:lnSpc>
                <a:spcPct val="130000"/>
              </a:lnSpc>
              <a:buFont typeface="Wingdings" pitchFamily="2" charset="2"/>
              <a:buChar char="Ø"/>
              <a:defRPr/>
            </a:pPr>
            <a:r>
              <a:rPr lang="zh-CN" altLang="en-US" sz="4000" dirty="0">
                <a:solidFill>
                  <a:schemeClr val="tx1">
                    <a:lumMod val="50000"/>
                  </a:schemeClr>
                </a:solidFill>
                <a:latin typeface="微软雅黑" pitchFamily="34" charset="-122"/>
                <a:ea typeface="微软雅黑" pitchFamily="34" charset="-122"/>
                <a:sym typeface="+mn-ea"/>
              </a:rPr>
              <a:t>图像</a:t>
            </a:r>
            <a:r>
              <a:rPr lang="zh-CN" altLang="en-US" sz="4000" dirty="0" smtClean="0">
                <a:solidFill>
                  <a:schemeClr val="tx1">
                    <a:lumMod val="50000"/>
                  </a:schemeClr>
                </a:solidFill>
                <a:latin typeface="微软雅黑" pitchFamily="34" charset="-122"/>
                <a:ea typeface="微软雅黑" pitchFamily="34" charset="-122"/>
                <a:sym typeface="+mn-ea"/>
              </a:rPr>
              <a:t>识别</a:t>
            </a:r>
            <a:endParaRPr lang="en-US" altLang="zh-CN" sz="4000" dirty="0" smtClean="0">
              <a:solidFill>
                <a:schemeClr val="tx1">
                  <a:lumMod val="50000"/>
                </a:schemeClr>
              </a:solidFill>
              <a:latin typeface="微软雅黑" pitchFamily="34" charset="-122"/>
              <a:ea typeface="微软雅黑" pitchFamily="34" charset="-122"/>
            </a:endParaRPr>
          </a:p>
          <a:p>
            <a:pPr>
              <a:lnSpc>
                <a:spcPct val="130000"/>
              </a:lnSpc>
              <a:defRPr/>
            </a:pPr>
            <a:r>
              <a:rPr lang="zh-CN" altLang="en-US" dirty="0" smtClean="0">
                <a:solidFill>
                  <a:schemeClr val="tx1">
                    <a:lumMod val="50000"/>
                  </a:schemeClr>
                </a:solidFill>
                <a:latin typeface="微软雅黑" pitchFamily="34" charset="-122"/>
                <a:ea typeface="微软雅黑" pitchFamily="34" charset="-122"/>
                <a:sym typeface="+mn-ea"/>
              </a:rPr>
              <a:t>     图片分类</a:t>
            </a:r>
            <a:endParaRPr lang="en-US" altLang="zh-CN" dirty="0" smtClean="0">
              <a:solidFill>
                <a:schemeClr val="tx1">
                  <a:lumMod val="50000"/>
                </a:schemeClr>
              </a:solidFill>
              <a:latin typeface="微软雅黑" pitchFamily="34" charset="-122"/>
              <a:ea typeface="微软雅黑" pitchFamily="34" charset="-122"/>
            </a:endParaRPr>
          </a:p>
          <a:p>
            <a:pPr>
              <a:lnSpc>
                <a:spcPct val="130000"/>
              </a:lnSpc>
              <a:defRPr/>
            </a:pPr>
            <a:r>
              <a:rPr lang="en-US" altLang="zh-CN" dirty="0" smtClean="0">
                <a:solidFill>
                  <a:schemeClr val="tx1">
                    <a:lumMod val="50000"/>
                  </a:schemeClr>
                </a:solidFill>
                <a:latin typeface="微软雅黑" pitchFamily="34" charset="-122"/>
                <a:ea typeface="微软雅黑" pitchFamily="34" charset="-122"/>
                <a:sym typeface="+mn-ea"/>
              </a:rPr>
              <a:t>     </a:t>
            </a:r>
            <a:r>
              <a:rPr lang="zh-CN" altLang="en-US" dirty="0" smtClean="0">
                <a:solidFill>
                  <a:schemeClr val="tx1">
                    <a:lumMod val="50000"/>
                  </a:schemeClr>
                </a:solidFill>
                <a:latin typeface="微软雅黑" pitchFamily="34" charset="-122"/>
                <a:ea typeface="微软雅黑" pitchFamily="34" charset="-122"/>
                <a:sym typeface="+mn-ea"/>
              </a:rPr>
              <a:t>手写识别</a:t>
            </a:r>
            <a:endParaRPr lang="en-US" altLang="zh-CN" dirty="0" smtClean="0">
              <a:solidFill>
                <a:schemeClr val="tx1">
                  <a:lumMod val="50000"/>
                </a:schemeClr>
              </a:solidFill>
              <a:latin typeface="微软雅黑" pitchFamily="34" charset="-122"/>
              <a:ea typeface="微软雅黑" pitchFamily="34" charset="-122"/>
            </a:endParaRPr>
          </a:p>
          <a:p>
            <a:pPr>
              <a:lnSpc>
                <a:spcPct val="130000"/>
              </a:lnSpc>
              <a:defRPr/>
            </a:pPr>
            <a:r>
              <a:rPr lang="en-US" altLang="zh-CN" dirty="0" smtClean="0">
                <a:solidFill>
                  <a:schemeClr val="tx1">
                    <a:lumMod val="50000"/>
                  </a:schemeClr>
                </a:solidFill>
                <a:latin typeface="微软雅黑" pitchFamily="34" charset="-122"/>
                <a:ea typeface="微软雅黑" pitchFamily="34" charset="-122"/>
                <a:sym typeface="+mn-ea"/>
              </a:rPr>
              <a:t>     </a:t>
            </a:r>
            <a:r>
              <a:rPr lang="zh-CN" altLang="en-US" dirty="0" smtClean="0">
                <a:solidFill>
                  <a:schemeClr val="tx1">
                    <a:lumMod val="50000"/>
                  </a:schemeClr>
                </a:solidFill>
                <a:latin typeface="微软雅黑" pitchFamily="34" charset="-122"/>
                <a:ea typeface="微软雅黑" pitchFamily="34" charset="-122"/>
                <a:sym typeface="+mn-ea"/>
              </a:rPr>
              <a:t>人脸识别</a:t>
            </a:r>
            <a:endParaRPr lang="en-US" altLang="zh-CN" dirty="0" smtClean="0">
              <a:solidFill>
                <a:schemeClr val="tx1">
                  <a:lumMod val="50000"/>
                </a:schemeClr>
              </a:solidFill>
              <a:latin typeface="微软雅黑" pitchFamily="34" charset="-122"/>
              <a:ea typeface="微软雅黑" pitchFamily="34" charset="-122"/>
            </a:endParaRPr>
          </a:p>
          <a:p>
            <a:pPr>
              <a:lnSpc>
                <a:spcPct val="130000"/>
              </a:lnSpc>
              <a:defRPr/>
            </a:pPr>
            <a:r>
              <a:rPr lang="zh-CN" altLang="en-US" dirty="0" smtClean="0">
                <a:solidFill>
                  <a:schemeClr val="tx1">
                    <a:lumMod val="50000"/>
                  </a:schemeClr>
                </a:solidFill>
                <a:latin typeface="微软雅黑" pitchFamily="34" charset="-122"/>
                <a:ea typeface="微软雅黑" pitchFamily="34" charset="-122"/>
                <a:sym typeface="+mn-ea"/>
              </a:rPr>
              <a:t>     视频分类</a:t>
            </a:r>
            <a:endParaRPr lang="en-US" altLang="zh-CN" dirty="0" smtClean="0">
              <a:solidFill>
                <a:schemeClr val="tx1">
                  <a:lumMod val="50000"/>
                </a:schemeClr>
              </a:solidFill>
              <a:latin typeface="微软雅黑" pitchFamily="34" charset="-122"/>
              <a:ea typeface="微软雅黑" pitchFamily="34" charset="-122"/>
            </a:endParaRPr>
          </a:p>
          <a:p>
            <a:pPr>
              <a:lnSpc>
                <a:spcPct val="130000"/>
              </a:lnSpc>
              <a:defRPr/>
            </a:pPr>
            <a:r>
              <a:rPr lang="en-US" altLang="zh-CN" dirty="0" smtClean="0">
                <a:solidFill>
                  <a:schemeClr val="tx1">
                    <a:lumMod val="50000"/>
                  </a:schemeClr>
                </a:solidFill>
                <a:latin typeface="微软雅黑" pitchFamily="34" charset="-122"/>
                <a:ea typeface="微软雅黑" pitchFamily="34" charset="-122"/>
                <a:sym typeface="+mn-ea"/>
              </a:rPr>
              <a:t>     …</a:t>
            </a:r>
            <a:endParaRPr lang="en-US" altLang="zh-CN" dirty="0">
              <a:solidFill>
                <a:schemeClr val="tx1">
                  <a:lumMod val="50000"/>
                </a:schemeClr>
              </a:solidFill>
              <a:latin typeface="微软雅黑" pitchFamily="34" charset="-122"/>
              <a:ea typeface="微软雅黑" pitchFamily="34" charset="-122"/>
            </a:endParaRPr>
          </a:p>
          <a:p>
            <a:pPr>
              <a:lnSpc>
                <a:spcPct val="130000"/>
              </a:lnSpc>
              <a:buFont typeface="Wingdings" pitchFamily="2" charset="2"/>
              <a:buChar char="Ø"/>
              <a:defRPr/>
            </a:pPr>
            <a:r>
              <a:rPr lang="en-US" altLang="zh-CN" sz="4000" dirty="0" smtClean="0">
                <a:solidFill>
                  <a:schemeClr val="tx1">
                    <a:lumMod val="50000"/>
                  </a:schemeClr>
                </a:solidFill>
                <a:latin typeface="微软雅黑" pitchFamily="34" charset="-122"/>
                <a:ea typeface="微软雅黑" pitchFamily="34" charset="-122"/>
                <a:sym typeface="+mn-ea"/>
              </a:rPr>
              <a:t>NLP</a:t>
            </a:r>
            <a:endParaRPr lang="en-US" altLang="zh-CN" sz="4000" dirty="0" smtClean="0">
              <a:solidFill>
                <a:schemeClr val="tx1">
                  <a:lumMod val="50000"/>
                </a:schemeClr>
              </a:solidFill>
              <a:latin typeface="微软雅黑" pitchFamily="34" charset="-122"/>
              <a:ea typeface="微软雅黑" pitchFamily="34" charset="-122"/>
              <a:sym typeface="+mn-ea"/>
            </a:endParaRPr>
          </a:p>
          <a:p>
            <a:pPr>
              <a:lnSpc>
                <a:spcPct val="130000"/>
              </a:lnSpc>
              <a:defRPr/>
            </a:pPr>
            <a:r>
              <a:rPr lang="en-US" altLang="zh-CN" dirty="0" smtClean="0">
                <a:solidFill>
                  <a:schemeClr val="tx1">
                    <a:lumMod val="50000"/>
                  </a:schemeClr>
                </a:solidFill>
                <a:latin typeface="微软雅黑" pitchFamily="34" charset="-122"/>
                <a:ea typeface="微软雅黑" pitchFamily="34" charset="-122"/>
                <a:sym typeface="+mn-ea"/>
              </a:rPr>
              <a:t>     </a:t>
            </a:r>
            <a:r>
              <a:rPr lang="zh-CN" altLang="en-US" dirty="0" smtClean="0">
                <a:solidFill>
                  <a:schemeClr val="tx1">
                    <a:lumMod val="50000"/>
                  </a:schemeClr>
                </a:solidFill>
                <a:latin typeface="微软雅黑" pitchFamily="34" charset="-122"/>
                <a:ea typeface="微软雅黑" pitchFamily="34" charset="-122"/>
                <a:sym typeface="+mn-ea"/>
              </a:rPr>
              <a:t>语句分类</a:t>
            </a:r>
            <a:endParaRPr lang="en-US" altLang="zh-CN" dirty="0" smtClean="0">
              <a:solidFill>
                <a:schemeClr val="tx1">
                  <a:lumMod val="50000"/>
                </a:schemeClr>
              </a:solidFill>
              <a:latin typeface="微软雅黑" pitchFamily="34" charset="-122"/>
              <a:ea typeface="微软雅黑" pitchFamily="34" charset="-122"/>
            </a:endParaRPr>
          </a:p>
          <a:p>
            <a:pPr>
              <a:lnSpc>
                <a:spcPct val="130000"/>
              </a:lnSpc>
              <a:defRPr/>
            </a:pPr>
            <a:r>
              <a:rPr lang="en-US" altLang="zh-CN" dirty="0" smtClean="0">
                <a:solidFill>
                  <a:schemeClr val="tx1">
                    <a:lumMod val="50000"/>
                  </a:schemeClr>
                </a:solidFill>
                <a:latin typeface="微软雅黑" pitchFamily="34" charset="-122"/>
                <a:ea typeface="微软雅黑" pitchFamily="34" charset="-122"/>
                <a:sym typeface="+mn-ea"/>
              </a:rPr>
              <a:t>     </a:t>
            </a:r>
            <a:r>
              <a:rPr lang="zh-CN" altLang="en-US" dirty="0" smtClean="0">
                <a:solidFill>
                  <a:schemeClr val="tx1">
                    <a:lumMod val="50000"/>
                  </a:schemeClr>
                </a:solidFill>
                <a:latin typeface="微软雅黑" pitchFamily="34" charset="-122"/>
                <a:ea typeface="微软雅黑" pitchFamily="34" charset="-122"/>
                <a:sym typeface="+mn-ea"/>
              </a:rPr>
              <a:t>语音识别</a:t>
            </a:r>
            <a:endParaRPr lang="en-US" altLang="zh-CN" dirty="0" smtClean="0">
              <a:solidFill>
                <a:schemeClr val="tx1">
                  <a:lumMod val="50000"/>
                </a:schemeClr>
              </a:solidFill>
              <a:latin typeface="微软雅黑" pitchFamily="34" charset="-122"/>
              <a:ea typeface="微软雅黑" pitchFamily="34" charset="-122"/>
            </a:endParaRPr>
          </a:p>
          <a:p>
            <a:pPr>
              <a:lnSpc>
                <a:spcPct val="130000"/>
              </a:lnSpc>
              <a:defRPr/>
            </a:pPr>
            <a:r>
              <a:rPr lang="en-US" altLang="zh-CN" dirty="0" smtClean="0">
                <a:solidFill>
                  <a:schemeClr val="tx1">
                    <a:lumMod val="50000"/>
                  </a:schemeClr>
                </a:solidFill>
                <a:latin typeface="微软雅黑" pitchFamily="34" charset="-122"/>
                <a:ea typeface="微软雅黑" pitchFamily="34" charset="-122"/>
                <a:sym typeface="+mn-ea"/>
              </a:rPr>
              <a:t>     </a:t>
            </a:r>
            <a:r>
              <a:rPr lang="zh-CN" altLang="en-US" dirty="0" smtClean="0">
                <a:solidFill>
                  <a:schemeClr val="tx1">
                    <a:lumMod val="50000"/>
                  </a:schemeClr>
                </a:solidFill>
                <a:latin typeface="微软雅黑" pitchFamily="34" charset="-122"/>
                <a:ea typeface="微软雅黑" pitchFamily="34" charset="-122"/>
                <a:sym typeface="+mn-ea"/>
              </a:rPr>
              <a:t>信息检索和推荐</a:t>
            </a:r>
            <a:endParaRPr lang="en-US" altLang="zh-CN" dirty="0" smtClean="0">
              <a:solidFill>
                <a:schemeClr val="tx1">
                  <a:lumMod val="50000"/>
                </a:schemeClr>
              </a:solidFill>
              <a:latin typeface="微软雅黑" pitchFamily="34" charset="-122"/>
              <a:ea typeface="微软雅黑" pitchFamily="34" charset="-122"/>
            </a:endParaRPr>
          </a:p>
          <a:p>
            <a:pPr>
              <a:lnSpc>
                <a:spcPct val="130000"/>
              </a:lnSpc>
              <a:defRPr/>
            </a:pPr>
            <a:r>
              <a:rPr lang="en-US" altLang="zh-CN" dirty="0" smtClean="0">
                <a:solidFill>
                  <a:schemeClr val="tx1">
                    <a:lumMod val="50000"/>
                  </a:schemeClr>
                </a:solidFill>
                <a:latin typeface="微软雅黑" pitchFamily="34" charset="-122"/>
                <a:ea typeface="微软雅黑" pitchFamily="34" charset="-122"/>
                <a:sym typeface="+mn-ea"/>
              </a:rPr>
              <a:t>     …    </a:t>
            </a:r>
            <a:endParaRPr lang="en-US" altLang="zh-CN" dirty="0" smtClean="0">
              <a:solidFill>
                <a:schemeClr val="tx1">
                  <a:lumMod val="50000"/>
                </a:schemeClr>
              </a:solidFill>
              <a:latin typeface="微软雅黑" pitchFamily="34" charset="-122"/>
              <a:ea typeface="微软雅黑" pitchFamily="34" charset="-122"/>
            </a:endParaRPr>
          </a:p>
          <a:p>
            <a:pPr>
              <a:lnSpc>
                <a:spcPct val="130000"/>
              </a:lnSpc>
              <a:defRPr/>
            </a:pPr>
            <a:r>
              <a:rPr lang="en-US" altLang="zh-CN" dirty="0" smtClean="0">
                <a:solidFill>
                  <a:schemeClr val="tx1">
                    <a:lumMod val="50000"/>
                  </a:schemeClr>
                </a:solidFill>
                <a:latin typeface="微软雅黑" pitchFamily="34" charset="-122"/>
                <a:ea typeface="微软雅黑" pitchFamily="34" charset="-122"/>
                <a:sym typeface="+mn-ea"/>
              </a:rPr>
              <a:t>     </a:t>
            </a:r>
            <a:r>
              <a:rPr lang="zh-CN" altLang="en-US" dirty="0" smtClean="0">
                <a:solidFill>
                  <a:schemeClr val="tx1">
                    <a:lumMod val="50000"/>
                  </a:schemeClr>
                </a:solidFill>
                <a:latin typeface="微软雅黑" pitchFamily="34" charset="-122"/>
                <a:ea typeface="微软雅黑" pitchFamily="34" charset="-122"/>
                <a:sym typeface="+mn-ea"/>
              </a:rPr>
              <a:t> </a:t>
            </a:r>
            <a:endParaRPr lang="en-US" altLang="zh-CN" dirty="0" smtClean="0">
              <a:solidFill>
                <a:schemeClr val="tx1">
                  <a:lumMod val="50000"/>
                </a:schemeClr>
              </a:solidFill>
              <a:latin typeface="微软雅黑" pitchFamily="34" charset="-122"/>
              <a:ea typeface="微软雅黑" pitchFamily="34" charset="-122"/>
            </a:endParaRPr>
          </a:p>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卷积</a:t>
            </a:r>
            <a:endParaRPr lang="zh-CN" altLang="en-US"/>
          </a:p>
        </p:txBody>
      </p:sp>
      <p:sp>
        <p:nvSpPr>
          <p:cNvPr id="41" name="Content Placeholder 2"/>
          <p:cNvSpPr txBox="1"/>
          <p:nvPr/>
        </p:nvSpPr>
        <p:spPr bwMode="auto">
          <a:xfrm>
            <a:off x="1186862" y="4999038"/>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1296605" y="1200152"/>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Arial" pitchFamily="34" charset="0"/>
            </a:endParaRPr>
          </a:p>
          <a:p>
            <a:pPr>
              <a:buFont typeface="Arial" pitchFamily="34" charset="0"/>
              <a:buNone/>
              <a:defRPr/>
            </a:pPr>
            <a:endParaRPr lang="zh-CN" altLang="en-US" dirty="0">
              <a:solidFill>
                <a:schemeClr val="tx1">
                  <a:lumMod val="50000"/>
                </a:schemeClr>
              </a:solidFill>
              <a:latin typeface="Arial" pitchFamily="34" charset="0"/>
            </a:endParaRPr>
          </a:p>
        </p:txBody>
      </p:sp>
      <p:sp>
        <p:nvSpPr>
          <p:cNvPr id="5126" name="TextBox 8"/>
          <p:cNvSpPr txBox="1">
            <a:spLocks noChangeArrowheads="1"/>
          </p:cNvSpPr>
          <p:nvPr/>
        </p:nvSpPr>
        <p:spPr bwMode="auto">
          <a:xfrm>
            <a:off x="1211541" y="1198565"/>
            <a:ext cx="2890379" cy="369887"/>
          </a:xfrm>
          <a:prstGeom prst="rect">
            <a:avLst/>
          </a:prstGeom>
          <a:noFill/>
          <a:ln w="9525">
            <a:noFill/>
            <a:miter lim="800000"/>
          </a:ln>
        </p:spPr>
        <p:txBody>
          <a:bodyPr>
            <a:spAutoFit/>
          </a:bodyPr>
          <a:lstStyle/>
          <a:p>
            <a:r>
              <a:rPr lang="zh-CN" altLang="en-US" b="1" dirty="0">
                <a:solidFill>
                  <a:schemeClr val="tx1">
                    <a:lumMod val="50000"/>
                  </a:schemeClr>
                </a:solidFill>
                <a:latin typeface="微软雅黑" pitchFamily="34" charset="-122"/>
                <a:ea typeface="微软雅黑" pitchFamily="34" charset="-122"/>
              </a:rPr>
              <a:t>加权求和的过程</a:t>
            </a:r>
            <a:endParaRPr lang="zh-CN" altLang="en-US" b="1" dirty="0">
              <a:solidFill>
                <a:schemeClr val="tx1">
                  <a:lumMod val="50000"/>
                </a:schemeClr>
              </a:solidFill>
              <a:latin typeface="微软雅黑" pitchFamily="34" charset="-122"/>
              <a:ea typeface="微软雅黑" pitchFamily="34" charset="-122"/>
            </a:endParaRPr>
          </a:p>
        </p:txBody>
      </p:sp>
      <p:pic>
        <p:nvPicPr>
          <p:cNvPr id="5127" name="Picture 2"/>
          <p:cNvPicPr>
            <a:picLocks noChangeAspect="1" noChangeArrowheads="1"/>
          </p:cNvPicPr>
          <p:nvPr/>
        </p:nvPicPr>
        <p:blipFill>
          <a:blip r:embed="rId1"/>
          <a:srcRect/>
          <a:stretch>
            <a:fillRect/>
          </a:stretch>
        </p:blipFill>
        <p:spPr bwMode="auto">
          <a:xfrm>
            <a:off x="1260974" y="1524002"/>
            <a:ext cx="5157929" cy="1954213"/>
          </a:xfrm>
          <a:prstGeom prst="rect">
            <a:avLst/>
          </a:prstGeom>
          <a:noFill/>
          <a:ln w="9525">
            <a:noFill/>
            <a:miter lim="800000"/>
            <a:headEnd/>
            <a:tailEnd/>
          </a:ln>
        </p:spPr>
      </p:pic>
      <p:pic>
        <p:nvPicPr>
          <p:cNvPr id="27654" name="Picture 6"/>
          <p:cNvPicPr>
            <a:picLocks noChangeAspect="1" noChangeArrowheads="1"/>
          </p:cNvPicPr>
          <p:nvPr/>
        </p:nvPicPr>
        <p:blipFill>
          <a:blip r:embed="rId2"/>
          <a:srcRect/>
          <a:stretch>
            <a:fillRect/>
          </a:stretch>
        </p:blipFill>
        <p:spPr bwMode="auto">
          <a:xfrm>
            <a:off x="1357889" y="4657727"/>
            <a:ext cx="3506081" cy="447675"/>
          </a:xfrm>
          <a:prstGeom prst="rect">
            <a:avLst/>
          </a:prstGeom>
          <a:noFill/>
          <a:ln w="9525">
            <a:noFill/>
            <a:miter lim="800000"/>
            <a:headEnd/>
            <a:tailEnd/>
          </a:ln>
        </p:spPr>
      </p:pic>
      <p:graphicFrame>
        <p:nvGraphicFramePr>
          <p:cNvPr id="18" name="表格 17"/>
          <p:cNvGraphicFramePr>
            <a:graphicFrameLocks noGrp="1"/>
          </p:cNvGraphicFramePr>
          <p:nvPr/>
        </p:nvGraphicFramePr>
        <p:xfrm>
          <a:off x="1648586" y="5181600"/>
          <a:ext cx="2953310" cy="307730"/>
        </p:xfrm>
        <a:graphic>
          <a:graphicData uri="http://schemas.openxmlformats.org/drawingml/2006/table">
            <a:tbl>
              <a:tblPr firstRow="1" bandRow="1">
                <a:tableStyleId>{5C22544A-7EE6-4342-B048-85BDC9FD1C3A}</a:tableStyleId>
              </a:tblPr>
              <a:tblGrid>
                <a:gridCol w="492219"/>
                <a:gridCol w="416494"/>
                <a:gridCol w="504839"/>
                <a:gridCol w="530080"/>
                <a:gridCol w="479598"/>
                <a:gridCol w="530080"/>
              </a:tblGrid>
              <a:tr h="307730">
                <a:tc>
                  <a:txBody>
                    <a:bodyPr/>
                    <a:lstStyle/>
                    <a:p>
                      <a:r>
                        <a:rPr lang="en-US" altLang="zh-CN" sz="1200" dirty="0" smtClean="0">
                          <a:latin typeface="微软雅黑" pitchFamily="34" charset="-122"/>
                          <a:ea typeface="微软雅黑" pitchFamily="34" charset="-122"/>
                        </a:rPr>
                        <a:t>0</a:t>
                      </a:r>
                      <a:endParaRPr lang="zh-CN" altLang="en-US" sz="1200" dirty="0">
                        <a:latin typeface="微软雅黑" pitchFamily="34" charset="-122"/>
                        <a:ea typeface="微软雅黑" pitchFamily="34" charset="-122"/>
                      </a:endParaRPr>
                    </a:p>
                  </a:txBody>
                  <a:tcPr marL="82094" marR="82094"/>
                </a:tc>
                <a:tc>
                  <a:txBody>
                    <a:bodyPr/>
                    <a:lstStyle/>
                    <a:p>
                      <a:r>
                        <a:rPr lang="en-US" altLang="zh-CN" sz="1200" dirty="0" smtClean="0">
                          <a:latin typeface="微软雅黑" pitchFamily="34" charset="-122"/>
                          <a:ea typeface="微软雅黑" pitchFamily="34" charset="-122"/>
                        </a:rPr>
                        <a:t>1</a:t>
                      </a:r>
                      <a:endParaRPr lang="zh-CN" altLang="en-US" sz="1200" dirty="0">
                        <a:latin typeface="微软雅黑" pitchFamily="34" charset="-122"/>
                        <a:ea typeface="微软雅黑" pitchFamily="34" charset="-122"/>
                      </a:endParaRPr>
                    </a:p>
                  </a:txBody>
                  <a:tcPr marL="82094" marR="82094"/>
                </a:tc>
                <a:tc>
                  <a:txBody>
                    <a:bodyPr/>
                    <a:lstStyle/>
                    <a:p>
                      <a:r>
                        <a:rPr lang="en-US" altLang="zh-CN" sz="1200" dirty="0" smtClean="0">
                          <a:latin typeface="微软雅黑" pitchFamily="34" charset="-122"/>
                          <a:ea typeface="微软雅黑" pitchFamily="34" charset="-122"/>
                        </a:rPr>
                        <a:t>-14</a:t>
                      </a:r>
                      <a:endParaRPr lang="zh-CN" altLang="en-US" sz="1200" dirty="0">
                        <a:latin typeface="微软雅黑" pitchFamily="34" charset="-122"/>
                        <a:ea typeface="微软雅黑" pitchFamily="34" charset="-122"/>
                      </a:endParaRPr>
                    </a:p>
                  </a:txBody>
                  <a:tcPr marL="82094" marR="82094"/>
                </a:tc>
                <a:tc>
                  <a:txBody>
                    <a:bodyPr/>
                    <a:lstStyle/>
                    <a:p>
                      <a:r>
                        <a:rPr lang="en-US" altLang="zh-CN" sz="1200" dirty="0" smtClean="0">
                          <a:latin typeface="微软雅黑" pitchFamily="34" charset="-122"/>
                          <a:ea typeface="微软雅黑" pitchFamily="34" charset="-122"/>
                        </a:rPr>
                        <a:t>2</a:t>
                      </a:r>
                      <a:endParaRPr lang="zh-CN" altLang="en-US" sz="1200" dirty="0">
                        <a:latin typeface="微软雅黑" pitchFamily="34" charset="-122"/>
                        <a:ea typeface="微软雅黑" pitchFamily="34" charset="-122"/>
                      </a:endParaRPr>
                    </a:p>
                  </a:txBody>
                  <a:tcPr marL="82094" marR="82094"/>
                </a:tc>
                <a:tc>
                  <a:txBody>
                    <a:bodyPr/>
                    <a:lstStyle/>
                    <a:p>
                      <a:r>
                        <a:rPr lang="en-US" altLang="zh-CN" sz="1200" dirty="0" smtClean="0">
                          <a:latin typeface="微软雅黑" pitchFamily="34" charset="-122"/>
                          <a:ea typeface="微软雅黑" pitchFamily="34" charset="-122"/>
                        </a:rPr>
                        <a:t>0</a:t>
                      </a:r>
                      <a:endParaRPr lang="zh-CN" altLang="en-US" sz="1200" dirty="0">
                        <a:latin typeface="微软雅黑" pitchFamily="34" charset="-122"/>
                        <a:ea typeface="微软雅黑" pitchFamily="34" charset="-122"/>
                      </a:endParaRPr>
                    </a:p>
                  </a:txBody>
                  <a:tcPr marL="82094" marR="82094"/>
                </a:tc>
                <a:tc>
                  <a:txBody>
                    <a:bodyPr/>
                    <a:lstStyle/>
                    <a:p>
                      <a:r>
                        <a:rPr lang="en-US" altLang="zh-CN" sz="1200" dirty="0" smtClean="0">
                          <a:latin typeface="微软雅黑" pitchFamily="34" charset="-122"/>
                          <a:ea typeface="微软雅黑" pitchFamily="34" charset="-122"/>
                        </a:rPr>
                        <a:t>-175</a:t>
                      </a:r>
                      <a:endParaRPr lang="zh-CN" altLang="en-US" sz="1200" dirty="0">
                        <a:latin typeface="微软雅黑" pitchFamily="34" charset="-122"/>
                        <a:ea typeface="微软雅黑" pitchFamily="34" charset="-122"/>
                      </a:endParaRPr>
                    </a:p>
                  </a:txBody>
                  <a:tcPr marL="82094" marR="82094"/>
                </a:tc>
              </a:tr>
            </a:tbl>
          </a:graphicData>
        </a:graphic>
      </p:graphicFrame>
      <p:grpSp>
        <p:nvGrpSpPr>
          <p:cNvPr id="5" name="组合 21"/>
          <p:cNvGrpSpPr/>
          <p:nvPr/>
        </p:nvGrpSpPr>
        <p:grpSpPr bwMode="auto">
          <a:xfrm>
            <a:off x="1248146" y="3689351"/>
            <a:ext cx="4400968" cy="2709796"/>
            <a:chOff x="477717" y="3774839"/>
            <a:chExt cx="4413738" cy="2709517"/>
          </a:xfrm>
        </p:grpSpPr>
        <p:sp>
          <p:nvSpPr>
            <p:cNvPr id="5151" name="TextBox 10"/>
            <p:cNvSpPr txBox="1">
              <a:spLocks noChangeArrowheads="1"/>
            </p:cNvSpPr>
            <p:nvPr/>
          </p:nvSpPr>
          <p:spPr bwMode="auto">
            <a:xfrm>
              <a:off x="477717" y="3774839"/>
              <a:ext cx="3217985" cy="369294"/>
            </a:xfrm>
            <a:prstGeom prst="rect">
              <a:avLst/>
            </a:prstGeom>
            <a:noFill/>
            <a:ln w="9525">
              <a:noFill/>
              <a:miter lim="800000"/>
            </a:ln>
          </p:spPr>
          <p:txBody>
            <a:bodyPr>
              <a:spAutoFit/>
            </a:bodyPr>
            <a:lstStyle/>
            <a:p>
              <a:r>
                <a:rPr lang="zh-CN" altLang="en-US" b="1">
                  <a:solidFill>
                    <a:schemeClr val="tx1">
                      <a:lumMod val="50000"/>
                    </a:schemeClr>
                  </a:solidFill>
                  <a:latin typeface="微软雅黑" pitchFamily="34" charset="-122"/>
                  <a:ea typeface="微软雅黑" pitchFamily="34" charset="-122"/>
                </a:rPr>
                <a:t>物理意义：图像滤波器</a:t>
              </a:r>
              <a:endParaRPr lang="zh-CN" altLang="en-US" b="1">
                <a:solidFill>
                  <a:schemeClr val="tx1">
                    <a:lumMod val="50000"/>
                  </a:schemeClr>
                </a:solidFill>
                <a:latin typeface="微软雅黑" pitchFamily="34" charset="-122"/>
                <a:ea typeface="微软雅黑" pitchFamily="34" charset="-122"/>
              </a:endParaRPr>
            </a:p>
          </p:txBody>
        </p:sp>
        <p:sp>
          <p:nvSpPr>
            <p:cNvPr id="5152" name="TextBox 13"/>
            <p:cNvSpPr txBox="1">
              <a:spLocks noChangeArrowheads="1"/>
            </p:cNvSpPr>
            <p:nvPr/>
          </p:nvSpPr>
          <p:spPr bwMode="auto">
            <a:xfrm>
              <a:off x="477717" y="4317023"/>
              <a:ext cx="4345502" cy="369294"/>
            </a:xfrm>
            <a:prstGeom prst="rect">
              <a:avLst/>
            </a:prstGeom>
            <a:noFill/>
            <a:ln w="9525">
              <a:noFill/>
              <a:miter lim="800000"/>
            </a:ln>
          </p:spPr>
          <p:txBody>
            <a:bodyPr wrap="square">
              <a:spAutoFit/>
            </a:bodyPr>
            <a:lstStyle/>
            <a:p>
              <a:r>
                <a:rPr lang="zh-CN" altLang="en-US" dirty="0">
                  <a:solidFill>
                    <a:schemeClr val="tx1">
                      <a:lumMod val="50000"/>
                    </a:schemeClr>
                  </a:solidFill>
                </a:rPr>
                <a:t>设想一个</a:t>
              </a:r>
              <a:r>
                <a:rPr lang="en-US" altLang="zh-CN" dirty="0">
                  <a:solidFill>
                    <a:schemeClr val="tx1">
                      <a:lumMod val="50000"/>
                    </a:schemeClr>
                  </a:solidFill>
                </a:rPr>
                <a:t>1</a:t>
              </a:r>
              <a:r>
                <a:rPr lang="zh-CN" altLang="en-US" dirty="0">
                  <a:solidFill>
                    <a:schemeClr val="tx1">
                      <a:lumMod val="50000"/>
                    </a:schemeClr>
                  </a:solidFill>
                </a:rPr>
                <a:t>维的数据，滤波器为</a:t>
              </a:r>
              <a:r>
                <a:rPr lang="en-US" altLang="zh-CN" dirty="0">
                  <a:solidFill>
                    <a:schemeClr val="tx1">
                      <a:lumMod val="50000"/>
                    </a:schemeClr>
                  </a:solidFill>
                </a:rPr>
                <a:t>(1,-1)</a:t>
              </a:r>
              <a:endParaRPr lang="zh-CN" altLang="en-US" dirty="0">
                <a:solidFill>
                  <a:schemeClr val="tx1">
                    <a:lumMod val="50000"/>
                  </a:schemeClr>
                </a:solidFill>
              </a:endParaRPr>
            </a:p>
          </p:txBody>
        </p:sp>
        <p:sp>
          <p:nvSpPr>
            <p:cNvPr id="5153" name="TextBox 18"/>
            <p:cNvSpPr txBox="1">
              <a:spLocks noChangeArrowheads="1"/>
            </p:cNvSpPr>
            <p:nvPr/>
          </p:nvSpPr>
          <p:spPr bwMode="auto">
            <a:xfrm>
              <a:off x="477717" y="5838092"/>
              <a:ext cx="4413738" cy="646264"/>
            </a:xfrm>
            <a:prstGeom prst="rect">
              <a:avLst/>
            </a:prstGeom>
            <a:noFill/>
            <a:ln w="9525">
              <a:noFill/>
              <a:miter lim="800000"/>
            </a:ln>
          </p:spPr>
          <p:txBody>
            <a:bodyPr>
              <a:spAutoFit/>
            </a:bodyPr>
            <a:lstStyle/>
            <a:p>
              <a:r>
                <a:rPr lang="zh-CN" altLang="en-US" dirty="0">
                  <a:solidFill>
                    <a:schemeClr val="tx1">
                      <a:lumMod val="50000"/>
                    </a:schemeClr>
                  </a:solidFill>
                  <a:latin typeface="微软雅黑" pitchFamily="34" charset="-122"/>
                  <a:ea typeface="微软雅黑" pitchFamily="34" charset="-122"/>
                </a:rPr>
                <a:t>只有相邻像素值不同的时候才会有东西保留下来，而且差别越大就会越显著</a:t>
              </a:r>
              <a:endParaRPr lang="zh-CN" altLang="en-US" dirty="0">
                <a:solidFill>
                  <a:schemeClr val="tx1">
                    <a:lumMod val="50000"/>
                  </a:schemeClr>
                </a:solidFill>
                <a:latin typeface="微软雅黑" pitchFamily="34" charset="-122"/>
                <a:ea typeface="微软雅黑" pitchFamily="34" charset="-122"/>
              </a:endParaRPr>
            </a:p>
          </p:txBody>
        </p:sp>
      </p:grpSp>
      <p:sp>
        <p:nvSpPr>
          <p:cNvPr id="21" name="TextBox 20"/>
          <p:cNvSpPr txBox="1">
            <a:spLocks noChangeArrowheads="1"/>
          </p:cNvSpPr>
          <p:nvPr/>
        </p:nvSpPr>
        <p:spPr bwMode="auto">
          <a:xfrm>
            <a:off x="7004676" y="5319714"/>
            <a:ext cx="3088487" cy="461665"/>
          </a:xfrm>
          <a:prstGeom prst="rect">
            <a:avLst/>
          </a:prstGeom>
          <a:noFill/>
          <a:ln w="9525">
            <a:noFill/>
            <a:miter lim="800000"/>
          </a:ln>
        </p:spPr>
        <p:txBody>
          <a:bodyPr>
            <a:spAutoFit/>
          </a:bodyPr>
          <a:lstStyle/>
          <a:p>
            <a:r>
              <a:rPr lang="zh-CN" altLang="en-US" sz="2400" b="1" dirty="0">
                <a:solidFill>
                  <a:schemeClr val="tx1">
                    <a:lumMod val="50000"/>
                  </a:schemeClr>
                </a:solidFill>
                <a:latin typeface="微软雅黑" pitchFamily="34" charset="-122"/>
                <a:ea typeface="微软雅黑" pitchFamily="34" charset="-122"/>
              </a:rPr>
              <a:t>权值矩阵：卷积核</a:t>
            </a:r>
            <a:endParaRPr lang="zh-CN" altLang="en-US" sz="2400" b="1" dirty="0">
              <a:solidFill>
                <a:schemeClr val="tx1">
                  <a:lumMod val="50000"/>
                </a:schemeClr>
              </a:solidFill>
              <a:latin typeface="微软雅黑" pitchFamily="34" charset="-122"/>
              <a:ea typeface="微软雅黑" pitchFamily="34" charset="-122"/>
            </a:endParaRPr>
          </a:p>
        </p:txBody>
      </p:sp>
      <p:cxnSp>
        <p:nvCxnSpPr>
          <p:cNvPr id="25" name="直接箭头连接符 24"/>
          <p:cNvCxnSpPr/>
          <p:nvPr/>
        </p:nvCxnSpPr>
        <p:spPr>
          <a:xfrm rot="16200000" flipH="1">
            <a:off x="4912607" y="3255529"/>
            <a:ext cx="2687638" cy="1707433"/>
          </a:xfrm>
          <a:prstGeom prst="straightConnector1">
            <a:avLst/>
          </a:prstGeom>
          <a:ln w="60325" cap="rnd" cmpd="sng">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7038881" y="5867402"/>
            <a:ext cx="4262882" cy="646113"/>
          </a:xfrm>
          <a:prstGeom prst="rect">
            <a:avLst/>
          </a:prstGeom>
          <a:noFill/>
          <a:ln w="9525">
            <a:noFill/>
            <a:miter lim="800000"/>
          </a:ln>
        </p:spPr>
        <p:txBody>
          <a:bodyPr>
            <a:spAutoFit/>
          </a:bodyPr>
          <a:lstStyle/>
          <a:p>
            <a:r>
              <a:rPr lang="en-US" altLang="zh-CN" b="1" dirty="0">
                <a:solidFill>
                  <a:schemeClr val="tx1">
                    <a:lumMod val="50000"/>
                  </a:schemeClr>
                </a:solidFill>
                <a:latin typeface="微软雅黑" pitchFamily="34" charset="-122"/>
                <a:ea typeface="微软雅黑" pitchFamily="34" charset="-122"/>
              </a:rPr>
              <a:t>kernel size</a:t>
            </a:r>
            <a:r>
              <a:rPr lang="zh-CN" altLang="en-US" b="1" dirty="0">
                <a:solidFill>
                  <a:schemeClr val="tx1">
                    <a:lumMod val="50000"/>
                  </a:schemeClr>
                </a:solidFill>
                <a:latin typeface="微软雅黑" pitchFamily="34" charset="-122"/>
                <a:ea typeface="微软雅黑" pitchFamily="34" charset="-122"/>
              </a:rPr>
              <a:t>：</a:t>
            </a:r>
            <a:r>
              <a:rPr lang="en-US" altLang="zh-CN" b="1" dirty="0" err="1">
                <a:solidFill>
                  <a:schemeClr val="tx1">
                    <a:lumMod val="50000"/>
                  </a:schemeClr>
                </a:solidFill>
                <a:latin typeface="微软雅黑" pitchFamily="34" charset="-122"/>
                <a:ea typeface="微软雅黑" pitchFamily="34" charset="-122"/>
              </a:rPr>
              <a:t>hegith</a:t>
            </a:r>
            <a:r>
              <a:rPr lang="en-US" altLang="zh-CN" b="1" dirty="0">
                <a:solidFill>
                  <a:schemeClr val="tx1">
                    <a:lumMod val="50000"/>
                  </a:schemeClr>
                </a:solidFill>
                <a:latin typeface="微软雅黑" pitchFamily="34" charset="-122"/>
                <a:ea typeface="微软雅黑" pitchFamily="34" charset="-122"/>
              </a:rPr>
              <a:t>*width</a:t>
            </a:r>
            <a:endParaRPr lang="en-US" altLang="zh-CN" b="1" dirty="0">
              <a:solidFill>
                <a:schemeClr val="tx1">
                  <a:lumMod val="50000"/>
                </a:schemeClr>
              </a:solidFill>
              <a:latin typeface="微软雅黑" pitchFamily="34" charset="-122"/>
              <a:ea typeface="微软雅黑" pitchFamily="34" charset="-122"/>
            </a:endParaRPr>
          </a:p>
          <a:p>
            <a:r>
              <a:rPr lang="en-US" altLang="zh-CN" b="1" dirty="0">
                <a:solidFill>
                  <a:schemeClr val="tx1">
                    <a:lumMod val="50000"/>
                  </a:schemeClr>
                </a:solidFill>
                <a:latin typeface="微软雅黑" pitchFamily="34" charset="-122"/>
                <a:ea typeface="微软雅黑" pitchFamily="34" charset="-122"/>
              </a:rPr>
              <a:t>stride</a:t>
            </a:r>
            <a:r>
              <a:rPr lang="zh-CN" altLang="en-US" b="1" dirty="0">
                <a:solidFill>
                  <a:schemeClr val="tx1">
                    <a:lumMod val="50000"/>
                  </a:schemeClr>
                </a:solidFill>
                <a:latin typeface="微软雅黑" pitchFamily="34" charset="-122"/>
                <a:ea typeface="微软雅黑" pitchFamily="34" charset="-122"/>
              </a:rPr>
              <a:t>：</a:t>
            </a:r>
            <a:r>
              <a:rPr lang="en-US" altLang="zh-CN" b="1" dirty="0">
                <a:solidFill>
                  <a:schemeClr val="tx1">
                    <a:lumMod val="50000"/>
                  </a:schemeClr>
                </a:solidFill>
                <a:latin typeface="微软雅黑" pitchFamily="34" charset="-122"/>
                <a:ea typeface="微软雅黑" pitchFamily="34" charset="-122"/>
              </a:rPr>
              <a:t>gif </a:t>
            </a:r>
            <a:r>
              <a:rPr lang="zh-CN" altLang="en-US" b="1" dirty="0">
                <a:solidFill>
                  <a:schemeClr val="tx1">
                    <a:lumMod val="50000"/>
                  </a:schemeClr>
                </a:solidFill>
                <a:latin typeface="微软雅黑" pitchFamily="34" charset="-122"/>
                <a:ea typeface="微软雅黑" pitchFamily="34" charset="-122"/>
              </a:rPr>
              <a:t>中为</a:t>
            </a:r>
            <a:r>
              <a:rPr lang="en-US" altLang="zh-CN" b="1" dirty="0">
                <a:solidFill>
                  <a:schemeClr val="tx1">
                    <a:lumMod val="50000"/>
                  </a:schemeClr>
                </a:solidFill>
                <a:latin typeface="微软雅黑" pitchFamily="34" charset="-122"/>
                <a:ea typeface="微软雅黑" pitchFamily="34" charset="-122"/>
              </a:rPr>
              <a:t>1</a:t>
            </a:r>
            <a:endParaRPr lang="zh-CN" altLang="en-US" b="1" dirty="0">
              <a:solidFill>
                <a:schemeClr val="tx1">
                  <a:lumMod val="50000"/>
                </a:schemeClr>
              </a:solidFill>
              <a:latin typeface="微软雅黑" pitchFamily="34" charset="-122"/>
              <a:ea typeface="微软雅黑" pitchFamily="34" charset="-122"/>
            </a:endParaRPr>
          </a:p>
        </p:txBody>
      </p:sp>
      <p:sp>
        <p:nvSpPr>
          <p:cNvPr id="20" name="矩形 19"/>
          <p:cNvSpPr/>
          <p:nvPr/>
        </p:nvSpPr>
        <p:spPr>
          <a:xfrm>
            <a:off x="1434272" y="1771639"/>
            <a:ext cx="214314" cy="214314"/>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schemeClr>
              </a:solidFill>
            </a:endParaRPr>
          </a:p>
        </p:txBody>
      </p:sp>
      <p:grpSp>
        <p:nvGrpSpPr>
          <p:cNvPr id="30" name="组合 29"/>
          <p:cNvGrpSpPr/>
          <p:nvPr/>
        </p:nvGrpSpPr>
        <p:grpSpPr>
          <a:xfrm>
            <a:off x="7435064" y="4629159"/>
            <a:ext cx="3357586" cy="372410"/>
            <a:chOff x="6615914" y="4714884"/>
            <a:chExt cx="3357586" cy="372410"/>
          </a:xfrm>
        </p:grpSpPr>
        <p:sp>
          <p:nvSpPr>
            <p:cNvPr id="22" name="TextBox 21"/>
            <p:cNvSpPr txBox="1"/>
            <p:nvPr/>
          </p:nvSpPr>
          <p:spPr>
            <a:xfrm>
              <a:off x="6615914" y="4714884"/>
              <a:ext cx="1571636" cy="372410"/>
            </a:xfrm>
            <a:prstGeom prst="rect">
              <a:avLst/>
            </a:prstGeom>
            <a:noFill/>
          </p:spPr>
          <p:txBody>
            <a:bodyPr wrap="square" rtlCol="0">
              <a:spAutoFit/>
            </a:bodyPr>
            <a:lstStyle/>
            <a:p>
              <a:pPr>
                <a:lnSpc>
                  <a:spcPct val="130000"/>
                </a:lnSpc>
              </a:pPr>
              <a:r>
                <a:rPr lang="en-US" altLang="zh-CN" sz="1400" dirty="0" smtClean="0">
                  <a:solidFill>
                    <a:schemeClr val="tx1">
                      <a:lumMod val="50000"/>
                    </a:schemeClr>
                  </a:solidFill>
                  <a:latin typeface="Arial" pitchFamily="34" charset="0"/>
                  <a:ea typeface="微软雅黑" pitchFamily="34" charset="-122"/>
                </a:rPr>
                <a:t>5*5    </a:t>
              </a:r>
              <a:r>
                <a:rPr lang="en-US" altLang="zh-CN" sz="1400" dirty="0" err="1" smtClean="0">
                  <a:solidFill>
                    <a:schemeClr val="tx1">
                      <a:lumMod val="50000"/>
                    </a:schemeClr>
                  </a:solidFill>
                  <a:latin typeface="Arial" pitchFamily="34" charset="0"/>
                  <a:ea typeface="微软雅黑" pitchFamily="34" charset="-122"/>
                </a:rPr>
                <a:t>conv</a:t>
              </a:r>
              <a:r>
                <a:rPr lang="en-US" altLang="zh-CN" sz="1400" dirty="0" smtClean="0">
                  <a:solidFill>
                    <a:schemeClr val="tx1">
                      <a:lumMod val="50000"/>
                    </a:schemeClr>
                  </a:solidFill>
                  <a:latin typeface="Arial" pitchFamily="34" charset="0"/>
                  <a:ea typeface="微软雅黑" pitchFamily="34" charset="-122"/>
                </a:rPr>
                <a:t>  </a:t>
              </a:r>
              <a:r>
                <a:rPr lang="en-US" altLang="zh-CN" sz="1400" dirty="0" smtClean="0">
                  <a:solidFill>
                    <a:schemeClr val="tx1">
                      <a:lumMod val="50000"/>
                    </a:schemeClr>
                  </a:solidFill>
                  <a:ea typeface="微软雅黑" pitchFamily="34" charset="-122"/>
                </a:rPr>
                <a:t>k3*3</a:t>
              </a:r>
              <a:endParaRPr lang="zh-CN" altLang="en-US" sz="1400" dirty="0" smtClean="0">
                <a:solidFill>
                  <a:schemeClr val="tx1">
                    <a:lumMod val="50000"/>
                  </a:schemeClr>
                </a:solidFill>
                <a:latin typeface="Arial" pitchFamily="34" charset="0"/>
                <a:ea typeface="微软雅黑" pitchFamily="34" charset="-122"/>
              </a:endParaRPr>
            </a:p>
          </p:txBody>
        </p:sp>
        <p:sp>
          <p:nvSpPr>
            <p:cNvPr id="27" name="TextBox 26"/>
            <p:cNvSpPr txBox="1"/>
            <p:nvPr/>
          </p:nvSpPr>
          <p:spPr>
            <a:xfrm>
              <a:off x="9187682" y="4714884"/>
              <a:ext cx="785818" cy="372410"/>
            </a:xfrm>
            <a:prstGeom prst="rect">
              <a:avLst/>
            </a:prstGeom>
            <a:noFill/>
          </p:spPr>
          <p:txBody>
            <a:bodyPr wrap="square" rtlCol="0">
              <a:spAutoFit/>
            </a:bodyPr>
            <a:lstStyle/>
            <a:p>
              <a:pPr>
                <a:lnSpc>
                  <a:spcPct val="130000"/>
                </a:lnSpc>
              </a:pPr>
              <a:r>
                <a:rPr lang="en-US" altLang="zh-CN" sz="1400" dirty="0" smtClean="0">
                  <a:solidFill>
                    <a:schemeClr val="tx1">
                      <a:lumMod val="50000"/>
                    </a:schemeClr>
                  </a:solidFill>
                  <a:ea typeface="微软雅黑" pitchFamily="34" charset="-122"/>
                </a:rPr>
                <a:t>3</a:t>
              </a:r>
              <a:r>
                <a:rPr lang="en-US" altLang="zh-CN" sz="1400" dirty="0" smtClean="0">
                  <a:solidFill>
                    <a:schemeClr val="tx1">
                      <a:lumMod val="50000"/>
                    </a:schemeClr>
                  </a:solidFill>
                  <a:latin typeface="Arial" pitchFamily="34" charset="0"/>
                  <a:ea typeface="微软雅黑" pitchFamily="34" charset="-122"/>
                </a:rPr>
                <a:t>*3</a:t>
              </a:r>
              <a:endParaRPr lang="zh-CN" altLang="en-US" sz="1400" dirty="0" smtClean="0">
                <a:solidFill>
                  <a:schemeClr val="tx1">
                    <a:lumMod val="50000"/>
                  </a:schemeClr>
                </a:solidFill>
                <a:latin typeface="Arial" pitchFamily="34" charset="0"/>
                <a:ea typeface="微软雅黑" pitchFamily="34" charset="-122"/>
              </a:endParaRPr>
            </a:p>
          </p:txBody>
        </p:sp>
        <p:sp>
          <p:nvSpPr>
            <p:cNvPr id="29" name="右箭头 28"/>
            <p:cNvSpPr/>
            <p:nvPr/>
          </p:nvSpPr>
          <p:spPr>
            <a:xfrm>
              <a:off x="8401864" y="4827418"/>
              <a:ext cx="714380" cy="14287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schemeClr>
                </a:solidFill>
              </a:endParaRPr>
            </a:p>
          </p:txBody>
        </p:sp>
      </p:grpSp>
      <p:pic>
        <p:nvPicPr>
          <p:cNvPr id="27651" name="Picture 3" descr="C:\Users\leoxshen\Desktop\Convolution_schematic.gif"/>
          <p:cNvPicPr>
            <a:picLocks noChangeAspect="1" noChangeArrowheads="1" noCrop="1"/>
          </p:cNvPicPr>
          <p:nvPr/>
        </p:nvPicPr>
        <p:blipFill>
          <a:blip r:embed="rId3"/>
          <a:srcRect/>
          <a:stretch>
            <a:fillRect/>
          </a:stretch>
        </p:blipFill>
        <p:spPr bwMode="auto">
          <a:xfrm>
            <a:off x="6652320" y="900121"/>
            <a:ext cx="4387984" cy="35681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dirty="0" smtClean="0"/>
              <a:t>感知机</a:t>
            </a:r>
            <a:r>
              <a:rPr lang="en-US" altLang="zh-CN" dirty="0" smtClean="0"/>
              <a:t>&amp;</a:t>
            </a:r>
            <a:r>
              <a:rPr lang="zh-CN" altLang="en-US" dirty="0" smtClean="0"/>
              <a:t>多层感知机</a:t>
            </a:r>
            <a:endParaRPr lang="en-US" altLang="zh-CN" dirty="0" smtClean="0"/>
          </a:p>
          <a:p>
            <a:pPr>
              <a:lnSpc>
                <a:spcPct val="150000"/>
              </a:lnSpc>
            </a:pPr>
            <a:r>
              <a:rPr lang="zh-CN" altLang="en-US" dirty="0" smtClean="0"/>
              <a:t>神经网络训练</a:t>
            </a:r>
            <a:r>
              <a:rPr lang="en-US" altLang="zh-CN" dirty="0" smtClean="0"/>
              <a:t>BP</a:t>
            </a:r>
            <a:r>
              <a:rPr lang="zh-CN" altLang="en-US" dirty="0" smtClean="0"/>
              <a:t>算法</a:t>
            </a:r>
            <a:endParaRPr lang="en-US" altLang="zh-CN" dirty="0" smtClean="0"/>
          </a:p>
          <a:p>
            <a:pPr>
              <a:lnSpc>
                <a:spcPct val="150000"/>
              </a:lnSpc>
            </a:pPr>
            <a:r>
              <a:rPr lang="zh-CN" altLang="en-US" dirty="0" smtClean="0"/>
              <a:t>训练</a:t>
            </a:r>
            <a:r>
              <a:rPr lang="en-US" altLang="zh-CN" dirty="0" smtClean="0"/>
              <a:t>trick</a:t>
            </a:r>
            <a:endParaRPr lang="en-US" altLang="zh-CN" dirty="0" smtClean="0"/>
          </a:p>
          <a:p>
            <a:pPr>
              <a:lnSpc>
                <a:spcPct val="150000"/>
              </a:lnSpc>
            </a:pPr>
            <a:r>
              <a:rPr lang="en-US" altLang="zh-CN" dirty="0"/>
              <a:t>CNN</a:t>
            </a:r>
            <a:r>
              <a:rPr lang="zh-CN" altLang="en-US" dirty="0"/>
              <a:t>引入</a:t>
            </a:r>
            <a:endParaRPr lang="zh-CN" altLang="en-US" dirty="0"/>
          </a:p>
          <a:p>
            <a:pPr>
              <a:lnSpc>
                <a:spcPct val="150000"/>
              </a:lnSpc>
            </a:pPr>
            <a:r>
              <a:rPr lang="en-US" altLang="zh-CN" dirty="0"/>
              <a:t>LeNet-5</a:t>
            </a:r>
            <a:endParaRPr lang="en-US" alt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a:t>
            </a:r>
            <a:endParaRPr lang="zh-CN" altLang="en-US"/>
          </a:p>
        </p:txBody>
      </p:sp>
      <p:sp>
        <p:nvSpPr>
          <p:cNvPr id="41" name="Content Placeholder 2"/>
          <p:cNvSpPr txBox="1"/>
          <p:nvPr/>
        </p:nvSpPr>
        <p:spPr bwMode="auto">
          <a:xfrm>
            <a:off x="1310687" y="5399088"/>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1420430" y="1600202"/>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Arial" pitchFamily="34" charset="0"/>
            </a:endParaRPr>
          </a:p>
          <a:p>
            <a:pPr>
              <a:buFont typeface="Arial" pitchFamily="34" charset="0"/>
              <a:buNone/>
              <a:defRPr/>
            </a:pPr>
            <a:endParaRPr lang="zh-CN" altLang="en-US" dirty="0">
              <a:solidFill>
                <a:schemeClr val="tx1">
                  <a:lumMod val="50000"/>
                </a:schemeClr>
              </a:solidFill>
              <a:latin typeface="Arial" pitchFamily="34" charset="0"/>
            </a:endParaRPr>
          </a:p>
        </p:txBody>
      </p:sp>
      <p:sp>
        <p:nvSpPr>
          <p:cNvPr id="26" name="TextBox 25"/>
          <p:cNvSpPr txBox="1"/>
          <p:nvPr/>
        </p:nvSpPr>
        <p:spPr>
          <a:xfrm>
            <a:off x="1415221" y="1302291"/>
            <a:ext cx="3786214" cy="452432"/>
          </a:xfrm>
          <a:prstGeom prst="rect">
            <a:avLst/>
          </a:prstGeom>
          <a:noFill/>
        </p:spPr>
        <p:txBody>
          <a:bodyPr wrap="square" rtlCol="0">
            <a:spAutoFit/>
          </a:bodyPr>
          <a:lstStyle/>
          <a:p>
            <a:pPr>
              <a:lnSpc>
                <a:spcPct val="130000"/>
              </a:lnSpc>
            </a:pPr>
            <a:r>
              <a:rPr lang="zh-CN" altLang="en-US" dirty="0" smtClean="0">
                <a:solidFill>
                  <a:schemeClr val="tx1">
                    <a:lumMod val="50000"/>
                  </a:schemeClr>
                </a:solidFill>
                <a:latin typeface="微软雅黑" pitchFamily="34" charset="-122"/>
                <a:ea typeface="微软雅黑" pitchFamily="34" charset="-122"/>
              </a:rPr>
              <a:t>水平梯度的卷积算子（卷积核）：</a:t>
            </a:r>
            <a:endParaRPr lang="zh-CN" altLang="en-US" dirty="0" smtClean="0">
              <a:solidFill>
                <a:schemeClr val="tx1">
                  <a:lumMod val="50000"/>
                </a:schemeClr>
              </a:solidFill>
              <a:latin typeface="微软雅黑" pitchFamily="34" charset="-122"/>
              <a:ea typeface="微软雅黑" pitchFamily="34" charset="-122"/>
            </a:endParaRPr>
          </a:p>
        </p:txBody>
      </p:sp>
      <p:sp>
        <p:nvSpPr>
          <p:cNvPr id="30" name="矩形 29"/>
          <p:cNvSpPr/>
          <p:nvPr/>
        </p:nvSpPr>
        <p:spPr>
          <a:xfrm>
            <a:off x="1415221" y="4100515"/>
            <a:ext cx="3714776" cy="369332"/>
          </a:xfrm>
          <a:prstGeom prst="rect">
            <a:avLst/>
          </a:prstGeom>
        </p:spPr>
        <p:txBody>
          <a:bodyPr wrap="square">
            <a:spAutoFit/>
          </a:bodyPr>
          <a:lstStyle/>
          <a:p>
            <a:r>
              <a:rPr lang="zh-CN" altLang="en-US" dirty="0" smtClean="0">
                <a:solidFill>
                  <a:schemeClr val="tx1">
                    <a:lumMod val="50000"/>
                  </a:schemeClr>
                </a:solidFill>
                <a:latin typeface="微软雅黑" pitchFamily="34" charset="-122"/>
                <a:ea typeface="微软雅黑" pitchFamily="34" charset="-122"/>
              </a:rPr>
              <a:t>竖直梯度的卷积算子（卷积核）：</a:t>
            </a:r>
            <a:endParaRPr lang="zh-CN" altLang="en-US" dirty="0">
              <a:solidFill>
                <a:schemeClr val="tx1">
                  <a:lumMod val="50000"/>
                </a:schemeClr>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
          <a:srcRect/>
          <a:stretch>
            <a:fillRect/>
          </a:stretch>
        </p:blipFill>
        <p:spPr bwMode="auto">
          <a:xfrm>
            <a:off x="1272346" y="1743061"/>
            <a:ext cx="6715171" cy="2239963"/>
          </a:xfrm>
          <a:prstGeom prst="rect">
            <a:avLst/>
          </a:prstGeom>
          <a:noFill/>
          <a:ln w="9525">
            <a:noFill/>
            <a:miter lim="800000"/>
            <a:headEnd/>
            <a:tailEnd/>
          </a:ln>
          <a:effectLst/>
        </p:spPr>
      </p:pic>
      <p:pic>
        <p:nvPicPr>
          <p:cNvPr id="1028" name="Picture 4"/>
          <p:cNvPicPr>
            <a:picLocks noChangeAspect="1" noChangeArrowheads="1"/>
          </p:cNvPicPr>
          <p:nvPr/>
        </p:nvPicPr>
        <p:blipFill>
          <a:blip r:embed="rId2"/>
          <a:srcRect/>
          <a:stretch>
            <a:fillRect/>
          </a:stretch>
        </p:blipFill>
        <p:spPr bwMode="auto">
          <a:xfrm>
            <a:off x="1272346" y="4672019"/>
            <a:ext cx="6786609" cy="2125663"/>
          </a:xfrm>
          <a:prstGeom prst="rect">
            <a:avLst/>
          </a:prstGeom>
          <a:noFill/>
          <a:ln w="9525">
            <a:noFill/>
            <a:miter lim="800000"/>
            <a:headEnd/>
            <a:tailEnd/>
          </a:ln>
          <a:effectLst/>
        </p:spPr>
      </p:pic>
      <p:pic>
        <p:nvPicPr>
          <p:cNvPr id="24" name="Picture 8"/>
          <p:cNvPicPr>
            <a:picLocks noChangeAspect="1" noChangeArrowheads="1"/>
          </p:cNvPicPr>
          <p:nvPr/>
        </p:nvPicPr>
        <p:blipFill>
          <a:blip r:embed="rId3"/>
          <a:srcRect/>
          <a:stretch>
            <a:fillRect/>
          </a:stretch>
        </p:blipFill>
        <p:spPr bwMode="auto">
          <a:xfrm>
            <a:off x="8344707" y="3743325"/>
            <a:ext cx="3259934" cy="2662280"/>
          </a:xfrm>
          <a:prstGeom prst="rect">
            <a:avLst/>
          </a:prstGeom>
          <a:noFill/>
          <a:ln w="9525">
            <a:noFill/>
            <a:miter lim="800000"/>
            <a:headEnd/>
            <a:tailEnd/>
          </a:ln>
        </p:spPr>
      </p:pic>
      <p:sp>
        <p:nvSpPr>
          <p:cNvPr id="11" name="TextBox 10"/>
          <p:cNvSpPr txBox="1"/>
          <p:nvPr/>
        </p:nvSpPr>
        <p:spPr>
          <a:xfrm>
            <a:off x="8273269" y="1957375"/>
            <a:ext cx="2857520" cy="1212640"/>
          </a:xfrm>
          <a:prstGeom prst="rect">
            <a:avLst/>
          </a:prstGeom>
          <a:noFill/>
        </p:spPr>
        <p:txBody>
          <a:bodyPr wrap="square" rtlCol="0">
            <a:spAutoFit/>
          </a:bodyPr>
          <a:lstStyle/>
          <a:p>
            <a:pPr>
              <a:lnSpc>
                <a:spcPct val="130000"/>
              </a:lnSpc>
            </a:pPr>
            <a:r>
              <a:rPr lang="zh-CN" altLang="en-US" sz="1400" b="1" dirty="0" smtClean="0">
                <a:solidFill>
                  <a:schemeClr val="tx1">
                    <a:lumMod val="50000"/>
                  </a:schemeClr>
                </a:solidFill>
                <a:latin typeface="微软雅黑" pitchFamily="34" charset="-122"/>
                <a:ea typeface="微软雅黑" pitchFamily="34" charset="-122"/>
              </a:rPr>
              <a:t>窄卷积：</a:t>
            </a:r>
            <a:endParaRPr lang="en-US" altLang="zh-CN" sz="1400" b="1"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dirty="0" smtClean="0">
                <a:solidFill>
                  <a:schemeClr val="tx1">
                    <a:lumMod val="50000"/>
                  </a:schemeClr>
                </a:solidFill>
              </a:rPr>
              <a:t>输出一个更小的矩阵</a:t>
            </a:r>
            <a:endParaRPr lang="en-US" altLang="zh-CN" sz="1400" b="1"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b="1" dirty="0" smtClean="0">
                <a:solidFill>
                  <a:schemeClr val="tx1">
                    <a:lumMod val="50000"/>
                  </a:schemeClr>
                </a:solidFill>
                <a:latin typeface="微软雅黑" pitchFamily="34" charset="-122"/>
                <a:ea typeface="微软雅黑" pitchFamily="34" charset="-122"/>
              </a:rPr>
              <a:t>宽卷积：</a:t>
            </a:r>
            <a:endParaRPr lang="en-US" altLang="zh-CN" sz="1400" b="1"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dirty="0" smtClean="0">
                <a:solidFill>
                  <a:schemeClr val="tx1">
                    <a:lumMod val="50000"/>
                  </a:schemeClr>
                </a:solidFill>
              </a:rPr>
              <a:t>输出一个同样大小或是更大的矩阵</a:t>
            </a:r>
            <a:endParaRPr lang="en-US" altLang="zh-CN" sz="1400" b="1" dirty="0" smtClean="0">
              <a:solidFill>
                <a:schemeClr val="tx1">
                  <a:lumMod val="50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池化</a:t>
            </a:r>
            <a:endParaRPr lang="zh-CN" altLang="en-US"/>
          </a:p>
        </p:txBody>
      </p:sp>
      <p:sp>
        <p:nvSpPr>
          <p:cNvPr id="41" name="Content Placeholder 2"/>
          <p:cNvSpPr txBox="1"/>
          <p:nvPr/>
        </p:nvSpPr>
        <p:spPr bwMode="auto">
          <a:xfrm>
            <a:off x="1282112" y="5589588"/>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1391855" y="1790702"/>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微软雅黑" pitchFamily="34" charset="-122"/>
              <a:ea typeface="微软雅黑" pitchFamily="34" charset="-122"/>
            </a:endParaRPr>
          </a:p>
          <a:p>
            <a:pPr>
              <a:buFont typeface="Arial" pitchFamily="34" charset="0"/>
              <a:buNone/>
              <a:defRPr/>
            </a:pPr>
            <a:endParaRPr lang="zh-CN" altLang="en-US" dirty="0">
              <a:solidFill>
                <a:schemeClr val="tx1">
                  <a:lumMod val="50000"/>
                </a:schemeClr>
              </a:solidFill>
              <a:latin typeface="微软雅黑" pitchFamily="34" charset="-122"/>
              <a:ea typeface="微软雅黑" pitchFamily="34" charset="-122"/>
            </a:endParaRPr>
          </a:p>
        </p:txBody>
      </p:sp>
      <p:sp>
        <p:nvSpPr>
          <p:cNvPr id="6149" name="TextBox 7"/>
          <p:cNvSpPr txBox="1">
            <a:spLocks noChangeArrowheads="1"/>
          </p:cNvSpPr>
          <p:nvPr/>
        </p:nvSpPr>
        <p:spPr bwMode="auto">
          <a:xfrm>
            <a:off x="1356224" y="1577976"/>
            <a:ext cx="6377932" cy="369332"/>
          </a:xfrm>
          <a:prstGeom prst="rect">
            <a:avLst/>
          </a:prstGeom>
          <a:noFill/>
          <a:ln w="9525">
            <a:noFill/>
            <a:miter lim="800000"/>
          </a:ln>
        </p:spPr>
        <p:txBody>
          <a:bodyPr>
            <a:spAutoFit/>
          </a:bodyPr>
          <a:lstStyle/>
          <a:p>
            <a:r>
              <a:rPr lang="zh-CN" altLang="en-US" b="1" dirty="0">
                <a:solidFill>
                  <a:schemeClr val="tx1">
                    <a:lumMod val="50000"/>
                  </a:schemeClr>
                </a:solidFill>
                <a:latin typeface="微软雅黑" pitchFamily="34" charset="-122"/>
                <a:ea typeface="微软雅黑" pitchFamily="34" charset="-122"/>
              </a:rPr>
              <a:t>一种降低维度（同时也防止过拟合）的方法：其实就是采样</a:t>
            </a:r>
            <a:endParaRPr lang="zh-CN" altLang="en-US" b="1" dirty="0">
              <a:solidFill>
                <a:schemeClr val="tx1">
                  <a:lumMod val="50000"/>
                </a:schemeClr>
              </a:solidFill>
              <a:latin typeface="微软雅黑" pitchFamily="34" charset="-122"/>
              <a:ea typeface="微软雅黑" pitchFamily="34" charset="-122"/>
            </a:endParaRPr>
          </a:p>
        </p:txBody>
      </p:sp>
      <p:pic>
        <p:nvPicPr>
          <p:cNvPr id="6151" name="Picture 2" descr="C:\Users\leoxshen\Desktop\Pooling_schematic.gif"/>
          <p:cNvPicPr>
            <a:picLocks noChangeAspect="1" noChangeArrowheads="1" noCrop="1"/>
          </p:cNvPicPr>
          <p:nvPr/>
        </p:nvPicPr>
        <p:blipFill>
          <a:blip r:embed="rId1"/>
          <a:srcRect/>
          <a:stretch>
            <a:fillRect/>
          </a:stretch>
        </p:blipFill>
        <p:spPr bwMode="auto">
          <a:xfrm>
            <a:off x="2058866" y="2046288"/>
            <a:ext cx="4972648" cy="2189162"/>
          </a:xfrm>
          <a:prstGeom prst="rect">
            <a:avLst/>
          </a:prstGeom>
          <a:noFill/>
          <a:ln w="9525">
            <a:noFill/>
            <a:miter lim="800000"/>
            <a:headEnd/>
            <a:tailEnd/>
          </a:ln>
        </p:spPr>
      </p:pic>
      <p:sp>
        <p:nvSpPr>
          <p:cNvPr id="6152" name="TextBox 9"/>
          <p:cNvSpPr txBox="1">
            <a:spLocks noChangeArrowheads="1"/>
          </p:cNvSpPr>
          <p:nvPr/>
        </p:nvSpPr>
        <p:spPr bwMode="auto">
          <a:xfrm>
            <a:off x="1340546" y="5019512"/>
            <a:ext cx="10190296" cy="1200329"/>
          </a:xfrm>
          <a:prstGeom prst="rect">
            <a:avLst/>
          </a:prstGeom>
          <a:noFill/>
          <a:ln w="9525">
            <a:noFill/>
            <a:miter lim="800000"/>
          </a:ln>
        </p:spPr>
        <p:txBody>
          <a:bodyPr wrap="square">
            <a:spAutoFit/>
          </a:bodyPr>
          <a:lstStyle/>
          <a:p>
            <a:r>
              <a:rPr lang="zh-CN" altLang="en-US" dirty="0">
                <a:solidFill>
                  <a:schemeClr val="tx1">
                    <a:lumMod val="50000"/>
                  </a:schemeClr>
                </a:solidFill>
                <a:latin typeface="微软雅黑" pitchFamily="34" charset="-122"/>
                <a:ea typeface="微软雅黑" pitchFamily="34" charset="-122"/>
              </a:rPr>
              <a:t>常见的池化操作为</a:t>
            </a:r>
            <a:r>
              <a:rPr lang="en-US" altLang="zh-CN" dirty="0">
                <a:solidFill>
                  <a:schemeClr val="tx1">
                    <a:lumMod val="50000"/>
                  </a:schemeClr>
                </a:solidFill>
                <a:latin typeface="微软雅黑" pitchFamily="34" charset="-122"/>
                <a:ea typeface="微软雅黑" pitchFamily="34" charset="-122"/>
              </a:rPr>
              <a:t>mean pooling</a:t>
            </a:r>
            <a:r>
              <a:rPr lang="zh-CN" altLang="en-US" dirty="0">
                <a:solidFill>
                  <a:schemeClr val="tx1">
                    <a:lumMod val="50000"/>
                  </a:schemeClr>
                </a:solidFill>
                <a:latin typeface="微软雅黑" pitchFamily="34" charset="-122"/>
                <a:ea typeface="微软雅黑" pitchFamily="34" charset="-122"/>
              </a:rPr>
              <a:t>、</a:t>
            </a:r>
            <a:r>
              <a:rPr lang="en-US" altLang="zh-CN" dirty="0">
                <a:solidFill>
                  <a:schemeClr val="tx1">
                    <a:lumMod val="50000"/>
                  </a:schemeClr>
                </a:solidFill>
                <a:latin typeface="微软雅黑" pitchFamily="34" charset="-122"/>
                <a:ea typeface="微软雅黑" pitchFamily="34" charset="-122"/>
              </a:rPr>
              <a:t>max pooling</a:t>
            </a:r>
            <a:r>
              <a:rPr lang="zh-CN" altLang="en-US" dirty="0">
                <a:solidFill>
                  <a:schemeClr val="tx1">
                    <a:lumMod val="50000"/>
                  </a:schemeClr>
                </a:solidFill>
                <a:latin typeface="微软雅黑" pitchFamily="34" charset="-122"/>
                <a:ea typeface="微软雅黑" pitchFamily="34" charset="-122"/>
              </a:rPr>
              <a:t>、</a:t>
            </a:r>
            <a:r>
              <a:rPr lang="en-US" dirty="0">
                <a:solidFill>
                  <a:schemeClr val="tx1">
                    <a:lumMod val="50000"/>
                  </a:schemeClr>
                </a:solidFill>
              </a:rPr>
              <a:t> </a:t>
            </a:r>
            <a:r>
              <a:rPr lang="en-US" altLang="zh-CN" dirty="0">
                <a:solidFill>
                  <a:schemeClr val="tx1">
                    <a:lumMod val="50000"/>
                  </a:schemeClr>
                </a:solidFill>
              </a:rPr>
              <a:t>stochastic pooling</a:t>
            </a:r>
            <a:endParaRPr lang="zh-CN" altLang="en-US" dirty="0">
              <a:solidFill>
                <a:schemeClr val="tx1">
                  <a:lumMod val="50000"/>
                </a:schemeClr>
              </a:solidFill>
              <a:latin typeface="微软雅黑" pitchFamily="34" charset="-122"/>
              <a:ea typeface="微软雅黑" pitchFamily="34" charset="-122"/>
            </a:endParaRPr>
          </a:p>
          <a:p>
            <a:pPr>
              <a:buFont typeface="Wingdings" pitchFamily="2" charset="2"/>
              <a:buChar char="Ø"/>
            </a:pPr>
            <a:r>
              <a:rPr lang="zh-CN" altLang="en-US" dirty="0">
                <a:solidFill>
                  <a:schemeClr val="tx1">
                    <a:lumMod val="50000"/>
                  </a:schemeClr>
                </a:solidFill>
                <a:latin typeface="微软雅黑" pitchFamily="34" charset="-122"/>
                <a:ea typeface="微软雅黑" pitchFamily="34" charset="-122"/>
              </a:rPr>
              <a:t>平均池化：计算图像区域的平均值作为该区域池化后的值</a:t>
            </a:r>
            <a:endParaRPr lang="zh-CN" altLang="en-US" dirty="0">
              <a:solidFill>
                <a:schemeClr val="tx1">
                  <a:lumMod val="50000"/>
                </a:schemeClr>
              </a:solidFill>
              <a:latin typeface="微软雅黑" pitchFamily="34" charset="-122"/>
              <a:ea typeface="微软雅黑" pitchFamily="34" charset="-122"/>
            </a:endParaRPr>
          </a:p>
          <a:p>
            <a:pPr>
              <a:buFont typeface="Wingdings" pitchFamily="2" charset="2"/>
              <a:buChar char="Ø"/>
            </a:pPr>
            <a:r>
              <a:rPr lang="zh-CN" altLang="en-US" dirty="0">
                <a:solidFill>
                  <a:schemeClr val="tx1">
                    <a:lumMod val="50000"/>
                  </a:schemeClr>
                </a:solidFill>
                <a:latin typeface="微软雅黑" pitchFamily="34" charset="-122"/>
                <a:ea typeface="微软雅黑" pitchFamily="34" charset="-122"/>
              </a:rPr>
              <a:t>最大池化：选图像区域的最大值作为该区域池化后的值</a:t>
            </a:r>
            <a:r>
              <a:rPr lang="en-US" altLang="zh-CN" dirty="0">
                <a:solidFill>
                  <a:schemeClr val="tx1">
                    <a:lumMod val="50000"/>
                  </a:schemeClr>
                </a:solidFill>
                <a:latin typeface="微软雅黑" pitchFamily="34" charset="-122"/>
                <a:ea typeface="微软雅黑" pitchFamily="34" charset="-122"/>
              </a:rPr>
              <a:t>3</a:t>
            </a:r>
            <a:endParaRPr lang="en-US" altLang="zh-CN" dirty="0">
              <a:solidFill>
                <a:schemeClr val="tx1">
                  <a:lumMod val="50000"/>
                </a:schemeClr>
              </a:solidFill>
              <a:latin typeface="微软雅黑" pitchFamily="34" charset="-122"/>
              <a:ea typeface="微软雅黑" pitchFamily="34" charset="-122"/>
            </a:endParaRPr>
          </a:p>
          <a:p>
            <a:pPr>
              <a:buFont typeface="Wingdings" pitchFamily="2" charset="2"/>
              <a:buChar char="Ø"/>
            </a:pPr>
            <a:r>
              <a:rPr lang="zh-CN" altLang="en-US" dirty="0">
                <a:solidFill>
                  <a:schemeClr val="tx1">
                    <a:lumMod val="50000"/>
                  </a:schemeClr>
                </a:solidFill>
                <a:latin typeface="微软雅黑" pitchFamily="34" charset="-122"/>
                <a:ea typeface="微软雅黑" pitchFamily="34" charset="-122"/>
              </a:rPr>
              <a:t>随机池化：对</a:t>
            </a:r>
            <a:r>
              <a:rPr lang="en-US" altLang="en-US" dirty="0">
                <a:solidFill>
                  <a:schemeClr val="tx1">
                    <a:lumMod val="50000"/>
                  </a:schemeClr>
                </a:solidFill>
                <a:latin typeface="微软雅黑" pitchFamily="34" charset="-122"/>
                <a:ea typeface="微软雅黑" pitchFamily="34" charset="-122"/>
              </a:rPr>
              <a:t>feature map</a:t>
            </a:r>
            <a:r>
              <a:rPr lang="zh-CN" altLang="en-US" dirty="0">
                <a:solidFill>
                  <a:schemeClr val="tx1">
                    <a:lumMod val="50000"/>
                  </a:schemeClr>
                </a:solidFill>
                <a:latin typeface="微软雅黑" pitchFamily="34" charset="-122"/>
                <a:ea typeface="微软雅黑" pitchFamily="34" charset="-122"/>
              </a:rPr>
              <a:t>中的元素按照其概率值大小随机选择，即元素值大的被选中的概率也</a:t>
            </a:r>
            <a:r>
              <a:rPr lang="zh-CN" altLang="en-US" dirty="0" smtClean="0">
                <a:solidFill>
                  <a:schemeClr val="tx1">
                    <a:lumMod val="50000"/>
                  </a:schemeClr>
                </a:solidFill>
                <a:latin typeface="微软雅黑" pitchFamily="34" charset="-122"/>
                <a:ea typeface="微软雅黑" pitchFamily="34" charset="-122"/>
              </a:rPr>
              <a:t>大</a:t>
            </a:r>
            <a:endParaRPr lang="zh-CN" altLang="en-US" dirty="0">
              <a:latin typeface="微软雅黑" pitchFamily="34" charset="-122"/>
              <a:ea typeface="微软雅黑" pitchFamily="34" charset="-122"/>
            </a:endParaRPr>
          </a:p>
        </p:txBody>
      </p:sp>
      <p:sp>
        <p:nvSpPr>
          <p:cNvPr id="11" name="TextBox 10"/>
          <p:cNvSpPr txBox="1">
            <a:spLocks noChangeArrowheads="1"/>
          </p:cNvSpPr>
          <p:nvPr/>
        </p:nvSpPr>
        <p:spPr bwMode="auto">
          <a:xfrm>
            <a:off x="7613011" y="1920877"/>
            <a:ext cx="3697062" cy="646331"/>
          </a:xfrm>
          <a:prstGeom prst="rect">
            <a:avLst/>
          </a:prstGeom>
          <a:noFill/>
          <a:ln w="9525">
            <a:noFill/>
            <a:miter lim="800000"/>
          </a:ln>
        </p:spPr>
        <p:txBody>
          <a:bodyPr>
            <a:spAutoFit/>
          </a:bodyPr>
          <a:lstStyle/>
          <a:p>
            <a:r>
              <a:rPr lang="en-US" altLang="zh-CN" b="1" dirty="0">
                <a:solidFill>
                  <a:schemeClr val="tx1">
                    <a:lumMod val="50000"/>
                  </a:schemeClr>
                </a:solidFill>
                <a:latin typeface="微软雅黑" pitchFamily="34" charset="-122"/>
                <a:ea typeface="微软雅黑" pitchFamily="34" charset="-122"/>
              </a:rPr>
              <a:t>kernel size</a:t>
            </a:r>
            <a:r>
              <a:rPr lang="zh-CN" altLang="en-US" b="1" dirty="0">
                <a:solidFill>
                  <a:schemeClr val="tx1">
                    <a:lumMod val="50000"/>
                  </a:schemeClr>
                </a:solidFill>
                <a:latin typeface="微软雅黑" pitchFamily="34" charset="-122"/>
                <a:ea typeface="微软雅黑" pitchFamily="34" charset="-122"/>
              </a:rPr>
              <a:t>：</a:t>
            </a:r>
            <a:r>
              <a:rPr lang="en-US" altLang="zh-CN" b="1" dirty="0" err="1">
                <a:solidFill>
                  <a:schemeClr val="tx1">
                    <a:lumMod val="50000"/>
                  </a:schemeClr>
                </a:solidFill>
                <a:latin typeface="微软雅黑" pitchFamily="34" charset="-122"/>
                <a:ea typeface="微软雅黑" pitchFamily="34" charset="-122"/>
              </a:rPr>
              <a:t>hegith</a:t>
            </a:r>
            <a:r>
              <a:rPr lang="en-US" altLang="zh-CN" b="1" dirty="0">
                <a:solidFill>
                  <a:schemeClr val="tx1">
                    <a:lumMod val="50000"/>
                  </a:schemeClr>
                </a:solidFill>
                <a:latin typeface="微软雅黑" pitchFamily="34" charset="-122"/>
                <a:ea typeface="微软雅黑" pitchFamily="34" charset="-122"/>
              </a:rPr>
              <a:t>*width</a:t>
            </a:r>
            <a:endParaRPr lang="en-US" altLang="zh-CN" b="1" dirty="0">
              <a:solidFill>
                <a:schemeClr val="tx1">
                  <a:lumMod val="50000"/>
                </a:schemeClr>
              </a:solidFill>
              <a:latin typeface="微软雅黑" pitchFamily="34" charset="-122"/>
              <a:ea typeface="微软雅黑" pitchFamily="34" charset="-122"/>
            </a:endParaRPr>
          </a:p>
          <a:p>
            <a:r>
              <a:rPr lang="en-US" altLang="zh-CN" b="1" dirty="0">
                <a:solidFill>
                  <a:schemeClr val="tx1">
                    <a:lumMod val="50000"/>
                  </a:schemeClr>
                </a:solidFill>
                <a:latin typeface="微软雅黑" pitchFamily="34" charset="-122"/>
                <a:ea typeface="微软雅黑" pitchFamily="34" charset="-122"/>
              </a:rPr>
              <a:t>stride</a:t>
            </a:r>
            <a:r>
              <a:rPr lang="zh-CN" altLang="en-US" b="1" dirty="0" smtClean="0">
                <a:solidFill>
                  <a:schemeClr val="tx1">
                    <a:lumMod val="50000"/>
                  </a:schemeClr>
                </a:solidFill>
                <a:latin typeface="微软雅黑" pitchFamily="34" charset="-122"/>
                <a:ea typeface="微软雅黑" pitchFamily="34" charset="-122"/>
              </a:rPr>
              <a:t>：下图中为</a:t>
            </a:r>
            <a:r>
              <a:rPr lang="en-US" altLang="zh-CN" b="1" dirty="0" smtClean="0">
                <a:solidFill>
                  <a:schemeClr val="tx1">
                    <a:lumMod val="50000"/>
                  </a:schemeClr>
                </a:solidFill>
                <a:latin typeface="微软雅黑" pitchFamily="34" charset="-122"/>
                <a:ea typeface="微软雅黑" pitchFamily="34" charset="-122"/>
              </a:rPr>
              <a:t>2</a:t>
            </a:r>
            <a:endParaRPr lang="zh-CN" altLang="en-US" b="1" dirty="0">
              <a:solidFill>
                <a:schemeClr val="tx1">
                  <a:lumMod val="50000"/>
                </a:schemeClr>
              </a:solidFill>
              <a:latin typeface="微软雅黑" pitchFamily="34" charset="-122"/>
              <a:ea typeface="微软雅黑" pitchFamily="34" charset="-122"/>
            </a:endParaRPr>
          </a:p>
        </p:txBody>
      </p:sp>
      <p:pic>
        <p:nvPicPr>
          <p:cNvPr id="6154" name="Picture 10"/>
          <p:cNvPicPr>
            <a:picLocks noChangeAspect="1" noChangeArrowheads="1"/>
          </p:cNvPicPr>
          <p:nvPr/>
        </p:nvPicPr>
        <p:blipFill>
          <a:blip r:embed="rId2"/>
          <a:srcRect/>
          <a:stretch>
            <a:fillRect/>
          </a:stretch>
        </p:blipFill>
        <p:spPr bwMode="auto">
          <a:xfrm>
            <a:off x="7744132" y="2744788"/>
            <a:ext cx="2779211" cy="211455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CNN</a:t>
            </a:r>
            <a:r>
              <a:rPr lang="zh-CN" altLang="en-US"/>
              <a:t>核心思想</a:t>
            </a:r>
            <a:endParaRPr lang="zh-CN" altLang="en-US"/>
          </a:p>
        </p:txBody>
      </p:sp>
      <p:sp>
        <p:nvSpPr>
          <p:cNvPr id="7" name="TextBox 6"/>
          <p:cNvSpPr txBox="1"/>
          <p:nvPr/>
        </p:nvSpPr>
        <p:spPr>
          <a:xfrm>
            <a:off x="1277555" y="1847852"/>
            <a:ext cx="7311461" cy="646113"/>
          </a:xfrm>
          <a:prstGeom prst="rect">
            <a:avLst/>
          </a:prstGeom>
          <a:noFill/>
        </p:spPr>
        <p:txBody>
          <a:bodyPr>
            <a:spAutoFit/>
          </a:bodyPr>
          <a:p>
            <a:pPr>
              <a:buFont typeface="Arial" pitchFamily="34" charset="0"/>
              <a:buNone/>
              <a:defRPr/>
            </a:pPr>
            <a:endParaRPr lang="en-US" altLang="zh-CN" dirty="0">
              <a:solidFill>
                <a:schemeClr val="tx1">
                  <a:lumMod val="50000"/>
                </a:schemeClr>
              </a:solidFill>
              <a:latin typeface="微软雅黑" pitchFamily="34" charset="-122"/>
              <a:ea typeface="微软雅黑" pitchFamily="34" charset="-122"/>
            </a:endParaRPr>
          </a:p>
          <a:p>
            <a:pPr>
              <a:buFont typeface="Arial" pitchFamily="34" charset="0"/>
              <a:buNone/>
              <a:defRPr/>
            </a:pPr>
            <a:endParaRPr lang="zh-CN" altLang="en-US" dirty="0">
              <a:solidFill>
                <a:schemeClr val="tx1">
                  <a:lumMod val="50000"/>
                </a:schemeClr>
              </a:solidFill>
              <a:latin typeface="微软雅黑" pitchFamily="34" charset="-122"/>
              <a:ea typeface="微软雅黑" pitchFamily="34" charset="-122"/>
            </a:endParaRPr>
          </a:p>
        </p:txBody>
      </p:sp>
      <p:sp>
        <p:nvSpPr>
          <p:cNvPr id="11" name="矩形 10"/>
          <p:cNvSpPr/>
          <p:nvPr/>
        </p:nvSpPr>
        <p:spPr>
          <a:xfrm>
            <a:off x="1272346" y="1704959"/>
            <a:ext cx="3942169" cy="369332"/>
          </a:xfrm>
          <a:prstGeom prst="rect">
            <a:avLst/>
          </a:prstGeom>
        </p:spPr>
        <p:txBody>
          <a:bodyPr wrap="none">
            <a:spAutoFit/>
          </a:bodyPr>
          <a:p>
            <a:r>
              <a:rPr lang="zh-CN" altLang="en-US" b="1" dirty="0" smtClean="0">
                <a:solidFill>
                  <a:schemeClr val="tx1">
                    <a:lumMod val="50000"/>
                  </a:schemeClr>
                </a:solidFill>
                <a:latin typeface="微软雅黑" pitchFamily="34" charset="-122"/>
                <a:ea typeface="微软雅黑" pitchFamily="34" charset="-122"/>
              </a:rPr>
              <a:t>局部感受野（</a:t>
            </a:r>
            <a:r>
              <a:rPr lang="en-US" altLang="zh-CN" dirty="0" smtClean="0">
                <a:solidFill>
                  <a:schemeClr val="tx1">
                    <a:lumMod val="50000"/>
                  </a:schemeClr>
                </a:solidFill>
                <a:latin typeface="微软雅黑" pitchFamily="34" charset="-122"/>
                <a:ea typeface="微软雅黑" pitchFamily="34" charset="-122"/>
              </a:rPr>
              <a:t>local receptive field</a:t>
            </a:r>
            <a:r>
              <a:rPr lang="zh-CN" altLang="en-US" b="1" dirty="0" smtClean="0">
                <a:solidFill>
                  <a:schemeClr val="tx1">
                    <a:lumMod val="50000"/>
                  </a:schemeClr>
                </a:solidFill>
                <a:latin typeface="微软雅黑" pitchFamily="34" charset="-122"/>
                <a:ea typeface="微软雅黑" pitchFamily="34" charset="-122"/>
              </a:rPr>
              <a:t>）</a:t>
            </a:r>
            <a:endParaRPr lang="zh-CN" altLang="en-US" dirty="0">
              <a:solidFill>
                <a:schemeClr val="tx1">
                  <a:lumMod val="50000"/>
                </a:schemeClr>
              </a:solidFill>
              <a:latin typeface="微软雅黑" pitchFamily="34" charset="-122"/>
              <a:ea typeface="微软雅黑" pitchFamily="34" charset="-122"/>
            </a:endParaRPr>
          </a:p>
        </p:txBody>
      </p:sp>
      <p:sp>
        <p:nvSpPr>
          <p:cNvPr id="12" name="矩形 11"/>
          <p:cNvSpPr/>
          <p:nvPr/>
        </p:nvSpPr>
        <p:spPr>
          <a:xfrm>
            <a:off x="1272346" y="3261375"/>
            <a:ext cx="3025508" cy="369332"/>
          </a:xfrm>
          <a:prstGeom prst="rect">
            <a:avLst/>
          </a:prstGeom>
        </p:spPr>
        <p:txBody>
          <a:bodyPr wrap="none">
            <a:spAutoFit/>
          </a:bodyPr>
          <a:p>
            <a:r>
              <a:rPr lang="zh-CN" altLang="en-US" b="1" dirty="0" smtClean="0">
                <a:solidFill>
                  <a:schemeClr val="tx1">
                    <a:lumMod val="50000"/>
                  </a:schemeClr>
                </a:solidFill>
                <a:latin typeface="微软雅黑" pitchFamily="34" charset="-122"/>
                <a:ea typeface="微软雅黑" pitchFamily="34" charset="-122"/>
              </a:rPr>
              <a:t>权值共享</a:t>
            </a:r>
            <a:r>
              <a:rPr lang="en-US" altLang="zh-CN" b="1" dirty="0" smtClean="0">
                <a:solidFill>
                  <a:schemeClr val="tx1">
                    <a:lumMod val="50000"/>
                  </a:schemeClr>
                </a:solidFill>
                <a:latin typeface="微软雅黑" pitchFamily="34" charset="-122"/>
                <a:ea typeface="微软雅黑" pitchFamily="34" charset="-122"/>
              </a:rPr>
              <a:t>(</a:t>
            </a:r>
            <a:r>
              <a:rPr lang="en-US" dirty="0" smtClean="0">
                <a:solidFill>
                  <a:schemeClr val="tx1">
                    <a:lumMod val="50000"/>
                  </a:schemeClr>
                </a:solidFill>
                <a:latin typeface="微软雅黑" pitchFamily="34" charset="-122"/>
                <a:ea typeface="微软雅黑" pitchFamily="34" charset="-122"/>
              </a:rPr>
              <a:t>shared weights </a:t>
            </a:r>
            <a:r>
              <a:rPr lang="en-US" altLang="zh-CN" b="1" dirty="0" smtClean="0">
                <a:solidFill>
                  <a:schemeClr val="tx1">
                    <a:lumMod val="50000"/>
                  </a:schemeClr>
                </a:solidFill>
                <a:latin typeface="微软雅黑" pitchFamily="34" charset="-122"/>
                <a:ea typeface="微软雅黑" pitchFamily="34" charset="-122"/>
              </a:rPr>
              <a:t>)</a:t>
            </a:r>
            <a:endParaRPr lang="zh-CN" altLang="en-US" dirty="0">
              <a:solidFill>
                <a:schemeClr val="tx1">
                  <a:lumMod val="50000"/>
                </a:schemeClr>
              </a:solidFill>
              <a:latin typeface="微软雅黑" pitchFamily="34" charset="-122"/>
              <a:ea typeface="微软雅黑" pitchFamily="34" charset="-122"/>
            </a:endParaRPr>
          </a:p>
        </p:txBody>
      </p:sp>
      <p:sp>
        <p:nvSpPr>
          <p:cNvPr id="13" name="矩形 12"/>
          <p:cNvSpPr/>
          <p:nvPr/>
        </p:nvSpPr>
        <p:spPr>
          <a:xfrm>
            <a:off x="1272346" y="4904449"/>
            <a:ext cx="1680268" cy="369332"/>
          </a:xfrm>
          <a:prstGeom prst="rect">
            <a:avLst/>
          </a:prstGeom>
        </p:spPr>
        <p:txBody>
          <a:bodyPr wrap="none">
            <a:spAutoFit/>
          </a:bodyPr>
          <a:p>
            <a:r>
              <a:rPr lang="zh-CN" altLang="en-US" b="1" dirty="0" smtClean="0">
                <a:solidFill>
                  <a:schemeClr val="tx1">
                    <a:lumMod val="50000"/>
                  </a:schemeClr>
                </a:solidFill>
                <a:latin typeface="微软雅黑" pitchFamily="34" charset="-122"/>
                <a:ea typeface="微软雅黑" pitchFamily="34" charset="-122"/>
              </a:rPr>
              <a:t>池化</a:t>
            </a:r>
            <a:r>
              <a:rPr lang="en-US" altLang="zh-CN" b="1" dirty="0" smtClean="0">
                <a:solidFill>
                  <a:schemeClr val="tx1">
                    <a:lumMod val="50000"/>
                  </a:schemeClr>
                </a:solidFill>
                <a:latin typeface="微软雅黑" pitchFamily="34" charset="-122"/>
                <a:ea typeface="微软雅黑" pitchFamily="34" charset="-122"/>
              </a:rPr>
              <a:t>(</a:t>
            </a:r>
            <a:r>
              <a:rPr lang="en-US" altLang="zh-CN" dirty="0" smtClean="0">
                <a:solidFill>
                  <a:schemeClr val="tx1">
                    <a:lumMod val="50000"/>
                  </a:schemeClr>
                </a:solidFill>
                <a:latin typeface="微软雅黑" pitchFamily="34" charset="-122"/>
                <a:ea typeface="微软雅黑" pitchFamily="34" charset="-122"/>
              </a:rPr>
              <a:t>p</a:t>
            </a:r>
            <a:r>
              <a:rPr lang="en-US" dirty="0" smtClean="0">
                <a:solidFill>
                  <a:schemeClr val="tx1">
                    <a:lumMod val="50000"/>
                  </a:schemeClr>
                </a:solidFill>
                <a:latin typeface="微软雅黑" pitchFamily="34" charset="-122"/>
                <a:ea typeface="微软雅黑" pitchFamily="34" charset="-122"/>
              </a:rPr>
              <a:t>ooling</a:t>
            </a:r>
            <a:r>
              <a:rPr lang="en-US" altLang="zh-CN" b="1" dirty="0" smtClean="0">
                <a:solidFill>
                  <a:schemeClr val="tx1">
                    <a:lumMod val="50000"/>
                  </a:schemeClr>
                </a:solidFill>
                <a:latin typeface="微软雅黑" pitchFamily="34" charset="-122"/>
                <a:ea typeface="微软雅黑" pitchFamily="34" charset="-122"/>
              </a:rPr>
              <a:t>)</a:t>
            </a:r>
            <a:endParaRPr lang="zh-CN" altLang="en-US" dirty="0">
              <a:solidFill>
                <a:schemeClr val="tx1">
                  <a:lumMod val="50000"/>
                </a:schemeClr>
              </a:solidFill>
              <a:latin typeface="微软雅黑" pitchFamily="34" charset="-122"/>
              <a:ea typeface="微软雅黑" pitchFamily="34" charset="-122"/>
            </a:endParaRPr>
          </a:p>
        </p:txBody>
      </p:sp>
      <p:sp>
        <p:nvSpPr>
          <p:cNvPr id="14" name="TextBox 13"/>
          <p:cNvSpPr txBox="1"/>
          <p:nvPr/>
        </p:nvSpPr>
        <p:spPr>
          <a:xfrm>
            <a:off x="1629536" y="2133587"/>
            <a:ext cx="6286544" cy="652486"/>
          </a:xfrm>
          <a:prstGeom prst="rect">
            <a:avLst/>
          </a:prstGeom>
          <a:noFill/>
        </p:spPr>
        <p:txBody>
          <a:bodyPr wrap="square" rtlCol="0">
            <a:spAutoFit/>
          </a:bodyPr>
          <a:p>
            <a:pPr>
              <a:lnSpc>
                <a:spcPct val="130000"/>
              </a:lnSpc>
            </a:pPr>
            <a:r>
              <a:rPr lang="zh-CN" altLang="en-US" sz="1400" dirty="0" smtClean="0">
                <a:solidFill>
                  <a:schemeClr val="tx1">
                    <a:lumMod val="50000"/>
                  </a:schemeClr>
                </a:solidFill>
                <a:latin typeface="微软雅黑" pitchFamily="34" charset="-122"/>
                <a:ea typeface="微软雅黑" pitchFamily="34" charset="-122"/>
              </a:rPr>
              <a:t>图像中的点一般只与周围的点有关系，而与更远的点关系不大， ，每个神经元其实没有必要对全局图像进行感知，只需要对局部进行感知</a:t>
            </a:r>
            <a:endParaRPr lang="zh-CN" altLang="en-US" sz="1400" dirty="0" smtClean="0">
              <a:solidFill>
                <a:schemeClr val="tx1">
                  <a:lumMod val="50000"/>
                </a:schemeClr>
              </a:solidFill>
              <a:latin typeface="微软雅黑" pitchFamily="34" charset="-122"/>
              <a:ea typeface="微软雅黑" pitchFamily="34" charset="-122"/>
            </a:endParaRPr>
          </a:p>
        </p:txBody>
      </p:sp>
      <p:sp>
        <p:nvSpPr>
          <p:cNvPr id="15" name="TextBox 14"/>
          <p:cNvSpPr txBox="1"/>
          <p:nvPr/>
        </p:nvSpPr>
        <p:spPr>
          <a:xfrm>
            <a:off x="1629536" y="5333077"/>
            <a:ext cx="7643866" cy="372410"/>
          </a:xfrm>
          <a:prstGeom prst="rect">
            <a:avLst/>
          </a:prstGeom>
          <a:noFill/>
        </p:spPr>
        <p:txBody>
          <a:bodyPr wrap="square" rtlCol="0">
            <a:spAutoFit/>
          </a:bodyPr>
          <a:p>
            <a:pPr>
              <a:lnSpc>
                <a:spcPct val="130000"/>
              </a:lnSpc>
            </a:pPr>
            <a:r>
              <a:rPr lang="zh-CN" altLang="en-US" sz="1400" dirty="0" smtClean="0">
                <a:solidFill>
                  <a:schemeClr val="tx1">
                    <a:lumMod val="50000"/>
                  </a:schemeClr>
                </a:solidFill>
                <a:latin typeface="微软雅黑" pitchFamily="34" charset="-122"/>
                <a:ea typeface="微软雅黑" pitchFamily="34" charset="-122"/>
              </a:rPr>
              <a:t>看一个图的时候，没必要看到每一个像素点那么细。也可以认为是图片的一种压缩。</a:t>
            </a:r>
            <a:endParaRPr lang="zh-CN" altLang="en-US" sz="1400" dirty="0" smtClean="0">
              <a:solidFill>
                <a:schemeClr val="tx1">
                  <a:lumMod val="50000"/>
                </a:schemeClr>
              </a:solidFill>
              <a:latin typeface="微软雅黑" pitchFamily="34" charset="-122"/>
              <a:ea typeface="微软雅黑" pitchFamily="34" charset="-122"/>
            </a:endParaRPr>
          </a:p>
        </p:txBody>
      </p:sp>
      <p:sp>
        <p:nvSpPr>
          <p:cNvPr id="17" name="TextBox 16"/>
          <p:cNvSpPr txBox="1"/>
          <p:nvPr/>
        </p:nvSpPr>
        <p:spPr>
          <a:xfrm>
            <a:off x="1629536" y="3690003"/>
            <a:ext cx="6572296" cy="652486"/>
          </a:xfrm>
          <a:prstGeom prst="rect">
            <a:avLst/>
          </a:prstGeom>
          <a:noFill/>
        </p:spPr>
        <p:txBody>
          <a:bodyPr wrap="square" rtlCol="0">
            <a:spAutoFit/>
          </a:bodyPr>
          <a:p>
            <a:pPr>
              <a:lnSpc>
                <a:spcPct val="130000"/>
              </a:lnSpc>
            </a:pPr>
            <a:r>
              <a:rPr lang="zh-CN" altLang="en-US" sz="1400" dirty="0" smtClean="0">
                <a:solidFill>
                  <a:schemeClr val="tx1">
                    <a:lumMod val="50000"/>
                  </a:schemeClr>
                </a:solidFill>
                <a:latin typeface="微软雅黑" pitchFamily="34" charset="-122"/>
                <a:ea typeface="微软雅黑" pitchFamily="34" charset="-122"/>
              </a:rPr>
              <a:t>不要让每个链接都有不同的参数，共享一部分参数，但是由于输入不同，</a:t>
            </a:r>
            <a:endParaRPr lang="en-US" altLang="zh-CN" sz="1400"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dirty="0" smtClean="0">
                <a:solidFill>
                  <a:schemeClr val="tx1">
                    <a:lumMod val="50000"/>
                  </a:schemeClr>
                </a:solidFill>
                <a:latin typeface="微软雅黑" pitchFamily="34" charset="-122"/>
                <a:ea typeface="微软雅黑" pitchFamily="34" charset="-122"/>
              </a:rPr>
              <a:t>会得到不同的结果。（功能相同的神经元）</a:t>
            </a:r>
            <a:endParaRPr lang="zh-CN" altLang="en-US" sz="1400" dirty="0" smtClean="0">
              <a:solidFill>
                <a:schemeClr val="tx1">
                  <a:lumMod val="50000"/>
                </a:schemeClr>
              </a:solidFill>
              <a:latin typeface="微软雅黑" pitchFamily="34" charset="-122"/>
              <a:ea typeface="微软雅黑" pitchFamily="34" charset="-122"/>
            </a:endParaRPr>
          </a:p>
        </p:txBody>
      </p:sp>
      <p:pic>
        <p:nvPicPr>
          <p:cNvPr id="18" name="Picture 3" descr="C:\Users\leoxshen\Desktop\Convolution_schematic.gif"/>
          <p:cNvPicPr>
            <a:picLocks noChangeAspect="1" noChangeArrowheads="1" noCrop="1"/>
          </p:cNvPicPr>
          <p:nvPr/>
        </p:nvPicPr>
        <p:blipFill>
          <a:blip r:embed="rId1"/>
          <a:srcRect/>
          <a:stretch>
            <a:fillRect/>
          </a:stretch>
        </p:blipFill>
        <p:spPr bwMode="auto">
          <a:xfrm>
            <a:off x="8201832" y="1776397"/>
            <a:ext cx="3000396" cy="2491692"/>
          </a:xfrm>
          <a:prstGeom prst="rect">
            <a:avLst/>
          </a:prstGeom>
          <a:noFill/>
          <a:ln w="9525">
            <a:noFill/>
            <a:miter lim="800000"/>
            <a:headEnd/>
            <a:tailEnd/>
          </a:ln>
        </p:spPr>
      </p:pic>
      <p:pic>
        <p:nvPicPr>
          <p:cNvPr id="19" name="Picture 10"/>
          <p:cNvPicPr>
            <a:picLocks noChangeAspect="1" noChangeArrowheads="1"/>
          </p:cNvPicPr>
          <p:nvPr/>
        </p:nvPicPr>
        <p:blipFill>
          <a:blip r:embed="rId2"/>
          <a:srcRect/>
          <a:stretch>
            <a:fillRect/>
          </a:stretch>
        </p:blipFill>
        <p:spPr bwMode="auto">
          <a:xfrm>
            <a:off x="8416147" y="4633917"/>
            <a:ext cx="2714644" cy="20654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权值共享</a:t>
            </a:r>
            <a:endParaRPr lang="zh-CN" altLang="en-US"/>
          </a:p>
        </p:txBody>
      </p:sp>
      <p:sp>
        <p:nvSpPr>
          <p:cNvPr id="7" name="TextBox 6"/>
          <p:cNvSpPr txBox="1"/>
          <p:nvPr/>
        </p:nvSpPr>
        <p:spPr>
          <a:xfrm>
            <a:off x="1096580" y="1733552"/>
            <a:ext cx="7311461" cy="646113"/>
          </a:xfrm>
          <a:prstGeom prst="rect">
            <a:avLst/>
          </a:prstGeom>
          <a:noFill/>
        </p:spPr>
        <p:txBody>
          <a:bodyPr>
            <a:spAutoFit/>
          </a:bodyPr>
          <a:p>
            <a:pPr>
              <a:buFont typeface="Arial" pitchFamily="34" charset="0"/>
              <a:buNone/>
              <a:defRPr/>
            </a:pPr>
            <a:endParaRPr lang="en-US" altLang="zh-CN" dirty="0">
              <a:solidFill>
                <a:schemeClr val="tx1">
                  <a:lumMod val="50000"/>
                </a:schemeClr>
              </a:solidFill>
              <a:latin typeface="微软雅黑" pitchFamily="34" charset="-122"/>
              <a:ea typeface="微软雅黑" pitchFamily="34" charset="-122"/>
            </a:endParaRPr>
          </a:p>
          <a:p>
            <a:pPr>
              <a:buFont typeface="Arial" pitchFamily="34" charset="0"/>
              <a:buNone/>
              <a:defRPr/>
            </a:pPr>
            <a:endParaRPr lang="zh-CN" altLang="en-US" dirty="0">
              <a:solidFill>
                <a:schemeClr val="tx1">
                  <a:lumMod val="50000"/>
                </a:schemeClr>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1"/>
          <a:srcRect/>
          <a:stretch>
            <a:fillRect/>
          </a:stretch>
        </p:blipFill>
        <p:spPr bwMode="auto">
          <a:xfrm>
            <a:off x="1091371" y="1590659"/>
            <a:ext cx="8143875" cy="3076575"/>
          </a:xfrm>
          <a:prstGeom prst="rect">
            <a:avLst/>
          </a:prstGeom>
          <a:noFill/>
          <a:ln w="9525">
            <a:noFill/>
            <a:miter lim="800000"/>
            <a:headEnd/>
            <a:tailEnd/>
          </a:ln>
          <a:effectLst/>
        </p:spPr>
      </p:pic>
      <p:sp>
        <p:nvSpPr>
          <p:cNvPr id="16" name="TextBox 15"/>
          <p:cNvSpPr txBox="1"/>
          <p:nvPr/>
        </p:nvSpPr>
        <p:spPr>
          <a:xfrm>
            <a:off x="1091371" y="5305435"/>
            <a:ext cx="3714776" cy="932563"/>
          </a:xfrm>
          <a:prstGeom prst="rect">
            <a:avLst/>
          </a:prstGeom>
          <a:noFill/>
        </p:spPr>
        <p:txBody>
          <a:bodyPr wrap="square" rtlCol="0">
            <a:spAutoFit/>
          </a:bodyPr>
          <a:p>
            <a:pPr>
              <a:lnSpc>
                <a:spcPct val="130000"/>
              </a:lnSpc>
            </a:pPr>
            <a:r>
              <a:rPr lang="zh-CN" altLang="en-US" sz="1400" dirty="0" smtClean="0">
                <a:solidFill>
                  <a:schemeClr val="tx1">
                    <a:lumMod val="50000"/>
                  </a:schemeClr>
                </a:solidFill>
                <a:latin typeface="微软雅黑" pitchFamily="34" charset="-122"/>
                <a:ea typeface="微软雅黑" pitchFamily="34" charset="-122"/>
              </a:rPr>
              <a:t>输入：</a:t>
            </a:r>
            <a:r>
              <a:rPr lang="en-US" altLang="zh-CN" sz="1400" dirty="0" smtClean="0">
                <a:solidFill>
                  <a:schemeClr val="tx1">
                    <a:lumMod val="50000"/>
                  </a:schemeClr>
                </a:solidFill>
                <a:latin typeface="微软雅黑" pitchFamily="34" charset="-122"/>
                <a:ea typeface="微软雅黑" pitchFamily="34" charset="-122"/>
              </a:rPr>
              <a:t>1000</a:t>
            </a:r>
            <a:r>
              <a:rPr lang="zh-CN" altLang="en-US" sz="1400" dirty="0" smtClean="0">
                <a:solidFill>
                  <a:schemeClr val="tx1">
                    <a:lumMod val="50000"/>
                  </a:schemeClr>
                </a:solidFill>
                <a:latin typeface="微软雅黑" pitchFamily="34" charset="-122"/>
                <a:ea typeface="微软雅黑" pitchFamily="34" charset="-122"/>
              </a:rPr>
              <a:t>*</a:t>
            </a:r>
            <a:r>
              <a:rPr lang="en-US" altLang="zh-CN" sz="1400" dirty="0" smtClean="0">
                <a:solidFill>
                  <a:schemeClr val="tx1">
                    <a:lumMod val="50000"/>
                  </a:schemeClr>
                </a:solidFill>
                <a:latin typeface="微软雅黑" pitchFamily="34" charset="-122"/>
                <a:ea typeface="微软雅黑" pitchFamily="34" charset="-122"/>
              </a:rPr>
              <a:t>1000</a:t>
            </a:r>
            <a:endParaRPr lang="en-US" altLang="zh-CN" sz="1400"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dirty="0" smtClean="0">
                <a:solidFill>
                  <a:schemeClr val="tx1">
                    <a:lumMod val="50000"/>
                  </a:schemeClr>
                </a:solidFill>
                <a:latin typeface="微软雅黑" pitchFamily="34" charset="-122"/>
                <a:ea typeface="微软雅黑" pitchFamily="34" charset="-122"/>
              </a:rPr>
              <a:t>映射：</a:t>
            </a:r>
            <a:r>
              <a:rPr lang="en-US" altLang="zh-CN" sz="1400" dirty="0" smtClean="0">
                <a:solidFill>
                  <a:schemeClr val="tx1">
                    <a:lumMod val="50000"/>
                  </a:schemeClr>
                </a:solidFill>
                <a:latin typeface="微软雅黑" pitchFamily="34" charset="-122"/>
                <a:ea typeface="微软雅黑" pitchFamily="34" charset="-122"/>
              </a:rPr>
              <a:t>10^6</a:t>
            </a:r>
            <a:endParaRPr lang="en-US" altLang="zh-CN" sz="1400"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dirty="0" smtClean="0">
                <a:solidFill>
                  <a:schemeClr val="tx1">
                    <a:lumMod val="50000"/>
                  </a:schemeClr>
                </a:solidFill>
                <a:latin typeface="微软雅黑" pitchFamily="34" charset="-122"/>
                <a:ea typeface="微软雅黑" pitchFamily="34" charset="-122"/>
              </a:rPr>
              <a:t>参数：</a:t>
            </a:r>
            <a:r>
              <a:rPr lang="en-US" altLang="zh-CN" sz="1400" dirty="0" smtClean="0">
                <a:solidFill>
                  <a:schemeClr val="tx1">
                    <a:lumMod val="50000"/>
                  </a:schemeClr>
                </a:solidFill>
                <a:latin typeface="微软雅黑" pitchFamily="34" charset="-122"/>
                <a:ea typeface="微软雅黑" pitchFamily="34" charset="-122"/>
              </a:rPr>
              <a:t> 1000</a:t>
            </a:r>
            <a:r>
              <a:rPr lang="zh-CN" altLang="en-US" sz="1400" dirty="0" smtClean="0">
                <a:solidFill>
                  <a:schemeClr val="tx1">
                    <a:lumMod val="50000"/>
                  </a:schemeClr>
                </a:solidFill>
                <a:latin typeface="微软雅黑" pitchFamily="34" charset="-122"/>
                <a:ea typeface="微软雅黑" pitchFamily="34" charset="-122"/>
              </a:rPr>
              <a:t>*</a:t>
            </a:r>
            <a:r>
              <a:rPr lang="en-US" altLang="zh-CN" sz="1400" dirty="0" smtClean="0">
                <a:solidFill>
                  <a:schemeClr val="tx1">
                    <a:lumMod val="50000"/>
                  </a:schemeClr>
                </a:solidFill>
                <a:latin typeface="微软雅黑" pitchFamily="34" charset="-122"/>
                <a:ea typeface="微软雅黑" pitchFamily="34" charset="-122"/>
              </a:rPr>
              <a:t>1000*10^6 = 10^12 </a:t>
            </a:r>
            <a:endParaRPr lang="zh-CN" altLang="en-US" sz="1400" dirty="0" smtClean="0">
              <a:solidFill>
                <a:schemeClr val="tx1">
                  <a:lumMod val="50000"/>
                </a:schemeClr>
              </a:solidFill>
              <a:latin typeface="微软雅黑" pitchFamily="34" charset="-122"/>
              <a:ea typeface="微软雅黑" pitchFamily="34" charset="-122"/>
            </a:endParaRPr>
          </a:p>
        </p:txBody>
      </p:sp>
      <p:sp>
        <p:nvSpPr>
          <p:cNvPr id="19" name="TextBox 18"/>
          <p:cNvSpPr txBox="1"/>
          <p:nvPr/>
        </p:nvSpPr>
        <p:spPr>
          <a:xfrm>
            <a:off x="5377651" y="5305435"/>
            <a:ext cx="2428892" cy="932563"/>
          </a:xfrm>
          <a:prstGeom prst="rect">
            <a:avLst/>
          </a:prstGeom>
          <a:noFill/>
        </p:spPr>
        <p:txBody>
          <a:bodyPr wrap="square" rtlCol="0">
            <a:spAutoFit/>
          </a:bodyPr>
          <a:p>
            <a:pPr>
              <a:lnSpc>
                <a:spcPct val="130000"/>
              </a:lnSpc>
            </a:pPr>
            <a:r>
              <a:rPr lang="zh-CN" altLang="en-US" sz="1400" dirty="0" smtClean="0">
                <a:solidFill>
                  <a:schemeClr val="tx1">
                    <a:lumMod val="50000"/>
                  </a:schemeClr>
                </a:solidFill>
                <a:latin typeface="微软雅黑" pitchFamily="34" charset="-122"/>
                <a:ea typeface="微软雅黑" pitchFamily="34" charset="-122"/>
              </a:rPr>
              <a:t>输入：</a:t>
            </a:r>
            <a:r>
              <a:rPr lang="en-US" altLang="zh-CN" sz="1400" dirty="0" smtClean="0">
                <a:solidFill>
                  <a:schemeClr val="tx1">
                    <a:lumMod val="50000"/>
                  </a:schemeClr>
                </a:solidFill>
                <a:latin typeface="微软雅黑" pitchFamily="34" charset="-122"/>
                <a:ea typeface="微软雅黑" pitchFamily="34" charset="-122"/>
              </a:rPr>
              <a:t>1000</a:t>
            </a:r>
            <a:r>
              <a:rPr lang="zh-CN" altLang="en-US" sz="1400" dirty="0" smtClean="0">
                <a:solidFill>
                  <a:schemeClr val="tx1">
                    <a:lumMod val="50000"/>
                  </a:schemeClr>
                </a:solidFill>
                <a:latin typeface="微软雅黑" pitchFamily="34" charset="-122"/>
                <a:ea typeface="微软雅黑" pitchFamily="34" charset="-122"/>
              </a:rPr>
              <a:t>*</a:t>
            </a:r>
            <a:r>
              <a:rPr lang="en-US" altLang="zh-CN" sz="1400" dirty="0" smtClean="0">
                <a:solidFill>
                  <a:schemeClr val="tx1">
                    <a:lumMod val="50000"/>
                  </a:schemeClr>
                </a:solidFill>
                <a:latin typeface="微软雅黑" pitchFamily="34" charset="-122"/>
                <a:ea typeface="微软雅黑" pitchFamily="34" charset="-122"/>
              </a:rPr>
              <a:t>1000</a:t>
            </a:r>
            <a:endParaRPr lang="en-US" altLang="zh-CN" sz="1400"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dirty="0" smtClean="0">
                <a:solidFill>
                  <a:schemeClr val="tx1">
                    <a:lumMod val="50000"/>
                  </a:schemeClr>
                </a:solidFill>
                <a:latin typeface="微软雅黑" pitchFamily="34" charset="-122"/>
                <a:ea typeface="微软雅黑" pitchFamily="34" charset="-122"/>
              </a:rPr>
              <a:t>映射：</a:t>
            </a:r>
            <a:r>
              <a:rPr lang="en-US" altLang="zh-CN" sz="1400" dirty="0" smtClean="0">
                <a:solidFill>
                  <a:schemeClr val="tx1">
                    <a:lumMod val="50000"/>
                  </a:schemeClr>
                </a:solidFill>
                <a:latin typeface="微软雅黑" pitchFamily="34" charset="-122"/>
                <a:ea typeface="微软雅黑" pitchFamily="34" charset="-122"/>
              </a:rPr>
              <a:t>10^6</a:t>
            </a:r>
            <a:endParaRPr lang="en-US" altLang="zh-CN" sz="1400"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dirty="0" smtClean="0">
                <a:solidFill>
                  <a:schemeClr val="tx1">
                    <a:lumMod val="50000"/>
                  </a:schemeClr>
                </a:solidFill>
                <a:latin typeface="微软雅黑" pitchFamily="34" charset="-122"/>
                <a:ea typeface="微软雅黑" pitchFamily="34" charset="-122"/>
              </a:rPr>
              <a:t>参数：</a:t>
            </a:r>
            <a:r>
              <a:rPr lang="en-US" altLang="zh-CN" sz="1400" dirty="0" smtClean="0">
                <a:solidFill>
                  <a:schemeClr val="tx1">
                    <a:lumMod val="50000"/>
                  </a:schemeClr>
                </a:solidFill>
                <a:latin typeface="微软雅黑" pitchFamily="34" charset="-122"/>
                <a:ea typeface="微软雅黑" pitchFamily="34" charset="-122"/>
              </a:rPr>
              <a:t>10^6*100 = 10^8 </a:t>
            </a:r>
            <a:endParaRPr lang="zh-CN" altLang="en-US" sz="1400" dirty="0" smtClean="0">
              <a:solidFill>
                <a:schemeClr val="tx1">
                  <a:lumMod val="50000"/>
                </a:schemeClr>
              </a:solidFill>
              <a:latin typeface="微软雅黑" pitchFamily="34" charset="-122"/>
              <a:ea typeface="微软雅黑" pitchFamily="34" charset="-122"/>
            </a:endParaRPr>
          </a:p>
        </p:txBody>
      </p:sp>
      <p:sp>
        <p:nvSpPr>
          <p:cNvPr id="20" name="右箭头 19"/>
          <p:cNvSpPr/>
          <p:nvPr/>
        </p:nvSpPr>
        <p:spPr>
          <a:xfrm>
            <a:off x="7663667" y="5305435"/>
            <a:ext cx="1285884" cy="57150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smtClean="0"/>
              <a:t>参数共享</a:t>
            </a:r>
            <a:endParaRPr lang="zh-CN" altLang="en-US" dirty="0"/>
          </a:p>
        </p:txBody>
      </p:sp>
      <p:sp>
        <p:nvSpPr>
          <p:cNvPr id="21" name="TextBox 20"/>
          <p:cNvSpPr txBox="1"/>
          <p:nvPr/>
        </p:nvSpPr>
        <p:spPr>
          <a:xfrm>
            <a:off x="1091371" y="4948245"/>
            <a:ext cx="1571636" cy="344710"/>
          </a:xfrm>
          <a:prstGeom prst="rect">
            <a:avLst/>
          </a:prstGeom>
          <a:noFill/>
        </p:spPr>
        <p:txBody>
          <a:bodyPr wrap="square" rtlCol="0">
            <a:spAutoFit/>
          </a:bodyPr>
          <a:p>
            <a:pPr>
              <a:lnSpc>
                <a:spcPct val="130000"/>
              </a:lnSpc>
            </a:pPr>
            <a:r>
              <a:rPr lang="zh-CN" altLang="en-US" sz="1400" b="1" dirty="0" smtClean="0">
                <a:solidFill>
                  <a:schemeClr val="tx1">
                    <a:lumMod val="50000"/>
                  </a:schemeClr>
                </a:solidFill>
                <a:latin typeface="Arial" pitchFamily="34" charset="0"/>
                <a:ea typeface="微软雅黑" pitchFamily="34" charset="-122"/>
              </a:rPr>
              <a:t>全连接：</a:t>
            </a:r>
            <a:endParaRPr lang="zh-CN" altLang="en-US" sz="1400" b="1" dirty="0" smtClean="0">
              <a:solidFill>
                <a:schemeClr val="tx1">
                  <a:lumMod val="50000"/>
                </a:schemeClr>
              </a:solidFill>
              <a:latin typeface="Arial" pitchFamily="34" charset="0"/>
              <a:ea typeface="微软雅黑" pitchFamily="34" charset="-122"/>
            </a:endParaRPr>
          </a:p>
        </p:txBody>
      </p:sp>
      <p:sp>
        <p:nvSpPr>
          <p:cNvPr id="22" name="TextBox 21"/>
          <p:cNvSpPr txBox="1"/>
          <p:nvPr/>
        </p:nvSpPr>
        <p:spPr>
          <a:xfrm>
            <a:off x="5377651" y="4948245"/>
            <a:ext cx="1571636" cy="344710"/>
          </a:xfrm>
          <a:prstGeom prst="rect">
            <a:avLst/>
          </a:prstGeom>
          <a:noFill/>
        </p:spPr>
        <p:txBody>
          <a:bodyPr wrap="square" rtlCol="0">
            <a:spAutoFit/>
          </a:bodyPr>
          <a:p>
            <a:pPr>
              <a:lnSpc>
                <a:spcPct val="130000"/>
              </a:lnSpc>
            </a:pPr>
            <a:r>
              <a:rPr lang="zh-CN" altLang="en-US" sz="1400" b="1" dirty="0" smtClean="0">
                <a:solidFill>
                  <a:schemeClr val="tx1">
                    <a:lumMod val="50000"/>
                  </a:schemeClr>
                </a:solidFill>
                <a:ea typeface="微软雅黑" pitchFamily="34" charset="-122"/>
              </a:rPr>
              <a:t>卷积</a:t>
            </a:r>
            <a:r>
              <a:rPr lang="zh-CN" altLang="en-US" sz="1400" b="1" dirty="0" smtClean="0">
                <a:solidFill>
                  <a:schemeClr val="tx1">
                    <a:lumMod val="50000"/>
                  </a:schemeClr>
                </a:solidFill>
                <a:latin typeface="Arial" pitchFamily="34" charset="0"/>
                <a:ea typeface="微软雅黑" pitchFamily="34" charset="-122"/>
              </a:rPr>
              <a:t>：</a:t>
            </a:r>
            <a:endParaRPr lang="zh-CN" altLang="en-US" sz="1400" b="1" dirty="0" smtClean="0">
              <a:solidFill>
                <a:schemeClr val="tx1">
                  <a:lumMod val="50000"/>
                </a:schemeClr>
              </a:solidFill>
              <a:latin typeface="Arial" pitchFamily="34" charset="0"/>
              <a:ea typeface="微软雅黑" pitchFamily="34" charset="-122"/>
            </a:endParaRPr>
          </a:p>
        </p:txBody>
      </p:sp>
      <p:sp>
        <p:nvSpPr>
          <p:cNvPr id="23" name="TextBox 22"/>
          <p:cNvSpPr txBox="1"/>
          <p:nvPr/>
        </p:nvSpPr>
        <p:spPr>
          <a:xfrm>
            <a:off x="9136046" y="5305435"/>
            <a:ext cx="2099521" cy="932563"/>
          </a:xfrm>
          <a:prstGeom prst="rect">
            <a:avLst/>
          </a:prstGeom>
          <a:noFill/>
        </p:spPr>
        <p:txBody>
          <a:bodyPr wrap="square" rtlCol="0">
            <a:spAutoFit/>
          </a:bodyPr>
          <a:p>
            <a:pPr>
              <a:lnSpc>
                <a:spcPct val="130000"/>
              </a:lnSpc>
            </a:pPr>
            <a:r>
              <a:rPr lang="zh-CN" altLang="en-US" sz="1400" dirty="0" smtClean="0">
                <a:solidFill>
                  <a:schemeClr val="tx1">
                    <a:lumMod val="50000"/>
                  </a:schemeClr>
                </a:solidFill>
                <a:latin typeface="微软雅黑" pitchFamily="34" charset="-122"/>
                <a:ea typeface="微软雅黑" pitchFamily="34" charset="-122"/>
              </a:rPr>
              <a:t>输入：</a:t>
            </a:r>
            <a:r>
              <a:rPr lang="en-US" altLang="zh-CN" sz="1400" dirty="0" smtClean="0">
                <a:solidFill>
                  <a:schemeClr val="tx1">
                    <a:lumMod val="50000"/>
                  </a:schemeClr>
                </a:solidFill>
                <a:latin typeface="微软雅黑" pitchFamily="34" charset="-122"/>
                <a:ea typeface="微软雅黑" pitchFamily="34" charset="-122"/>
              </a:rPr>
              <a:t>1000</a:t>
            </a:r>
            <a:r>
              <a:rPr lang="zh-CN" altLang="en-US" sz="1400" dirty="0" smtClean="0">
                <a:solidFill>
                  <a:schemeClr val="tx1">
                    <a:lumMod val="50000"/>
                  </a:schemeClr>
                </a:solidFill>
                <a:latin typeface="微软雅黑" pitchFamily="34" charset="-122"/>
                <a:ea typeface="微软雅黑" pitchFamily="34" charset="-122"/>
              </a:rPr>
              <a:t>*</a:t>
            </a:r>
            <a:r>
              <a:rPr lang="en-US" altLang="zh-CN" sz="1400" dirty="0" smtClean="0">
                <a:solidFill>
                  <a:schemeClr val="tx1">
                    <a:lumMod val="50000"/>
                  </a:schemeClr>
                </a:solidFill>
                <a:latin typeface="微软雅黑" pitchFamily="34" charset="-122"/>
                <a:ea typeface="微软雅黑" pitchFamily="34" charset="-122"/>
              </a:rPr>
              <a:t>1000</a:t>
            </a:r>
            <a:endParaRPr lang="en-US" altLang="zh-CN" sz="1400"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dirty="0" smtClean="0">
                <a:solidFill>
                  <a:schemeClr val="tx1">
                    <a:lumMod val="50000"/>
                  </a:schemeClr>
                </a:solidFill>
                <a:latin typeface="微软雅黑" pitchFamily="34" charset="-122"/>
                <a:ea typeface="微软雅黑" pitchFamily="34" charset="-122"/>
              </a:rPr>
              <a:t>映射：</a:t>
            </a:r>
            <a:r>
              <a:rPr lang="en-US" altLang="zh-CN" sz="1400" dirty="0" smtClean="0">
                <a:solidFill>
                  <a:schemeClr val="tx1">
                    <a:lumMod val="50000"/>
                  </a:schemeClr>
                </a:solidFill>
                <a:latin typeface="微软雅黑" pitchFamily="34" charset="-122"/>
                <a:ea typeface="微软雅黑" pitchFamily="34" charset="-122"/>
              </a:rPr>
              <a:t>10^6</a:t>
            </a:r>
            <a:endParaRPr lang="en-US" altLang="zh-CN" sz="1400" dirty="0" smtClean="0">
              <a:solidFill>
                <a:schemeClr val="tx1">
                  <a:lumMod val="50000"/>
                </a:schemeClr>
              </a:solidFill>
              <a:latin typeface="微软雅黑" pitchFamily="34" charset="-122"/>
              <a:ea typeface="微软雅黑" pitchFamily="34" charset="-122"/>
            </a:endParaRPr>
          </a:p>
          <a:p>
            <a:pPr>
              <a:lnSpc>
                <a:spcPct val="130000"/>
              </a:lnSpc>
            </a:pPr>
            <a:r>
              <a:rPr lang="zh-CN" altLang="en-US" sz="1400" dirty="0" smtClean="0">
                <a:solidFill>
                  <a:schemeClr val="tx1">
                    <a:lumMod val="50000"/>
                  </a:schemeClr>
                </a:solidFill>
                <a:latin typeface="微软雅黑" pitchFamily="34" charset="-122"/>
                <a:ea typeface="微软雅黑" pitchFamily="34" charset="-122"/>
              </a:rPr>
              <a:t>参数：</a:t>
            </a:r>
            <a:r>
              <a:rPr lang="en-US" altLang="zh-CN" sz="1400" dirty="0" smtClean="0">
                <a:solidFill>
                  <a:schemeClr val="tx1">
                    <a:lumMod val="50000"/>
                  </a:schemeClr>
                </a:solidFill>
                <a:latin typeface="微软雅黑" pitchFamily="34" charset="-122"/>
                <a:ea typeface="微软雅黑" pitchFamily="34" charset="-122"/>
              </a:rPr>
              <a:t>10</a:t>
            </a:r>
            <a:r>
              <a:rPr lang="zh-CN" altLang="en-US" sz="1400" dirty="0" smtClean="0">
                <a:solidFill>
                  <a:schemeClr val="tx1">
                    <a:lumMod val="50000"/>
                  </a:schemeClr>
                </a:solidFill>
                <a:latin typeface="微软雅黑" pitchFamily="34" charset="-122"/>
                <a:ea typeface="微软雅黑" pitchFamily="34" charset="-122"/>
              </a:rPr>
              <a:t>*</a:t>
            </a:r>
            <a:r>
              <a:rPr lang="en-US" altLang="zh-CN" sz="1400" dirty="0" smtClean="0">
                <a:solidFill>
                  <a:schemeClr val="tx1">
                    <a:lumMod val="50000"/>
                  </a:schemeClr>
                </a:solidFill>
                <a:latin typeface="微软雅黑" pitchFamily="34" charset="-122"/>
                <a:ea typeface="微软雅黑" pitchFamily="34" charset="-122"/>
              </a:rPr>
              <a:t>10 = 100 </a:t>
            </a:r>
            <a:endParaRPr lang="zh-CN" altLang="en-US" sz="1400" dirty="0" smtClean="0">
              <a:solidFill>
                <a:schemeClr val="tx1">
                  <a:lumMod val="50000"/>
                </a:schemeClr>
              </a:solidFill>
              <a:latin typeface="微软雅黑" pitchFamily="34" charset="-122"/>
              <a:ea typeface="微软雅黑"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卷积神经网络发展史</a:t>
            </a:r>
            <a:endParaRPr lang="zh-CN" altLang="en-US"/>
          </a:p>
        </p:txBody>
      </p:sp>
      <p:sp>
        <p:nvSpPr>
          <p:cNvPr id="7" name="TextBox 6"/>
          <p:cNvSpPr txBox="1"/>
          <p:nvPr/>
        </p:nvSpPr>
        <p:spPr>
          <a:xfrm>
            <a:off x="1934780" y="1600202"/>
            <a:ext cx="7311461" cy="646113"/>
          </a:xfrm>
          <a:prstGeom prst="rect">
            <a:avLst/>
          </a:prstGeom>
          <a:noFill/>
        </p:spPr>
        <p:txBody>
          <a:bodyPr>
            <a:spAutoFit/>
          </a:bodyPr>
          <a:p>
            <a:pPr>
              <a:buFont typeface="Arial" pitchFamily="34" charset="0"/>
              <a:buNone/>
              <a:defRPr/>
            </a:pPr>
            <a:endParaRPr lang="en-US" altLang="zh-CN" dirty="0">
              <a:solidFill>
                <a:schemeClr val="tx1">
                  <a:lumMod val="50000"/>
                </a:schemeClr>
              </a:solidFill>
              <a:latin typeface="微软雅黑" pitchFamily="34" charset="-122"/>
              <a:ea typeface="微软雅黑" pitchFamily="34" charset="-122"/>
            </a:endParaRPr>
          </a:p>
          <a:p>
            <a:pPr>
              <a:buFont typeface="Arial" pitchFamily="34" charset="0"/>
              <a:buNone/>
              <a:defRPr/>
            </a:pPr>
            <a:endParaRPr lang="zh-CN" altLang="en-US" dirty="0">
              <a:solidFill>
                <a:schemeClr val="tx1">
                  <a:lumMod val="50000"/>
                </a:schemeClr>
              </a:solidFill>
              <a:latin typeface="微软雅黑" pitchFamily="34" charset="-122"/>
              <a:ea typeface="微软雅黑" pitchFamily="34" charset="-122"/>
            </a:endParaRPr>
          </a:p>
        </p:txBody>
      </p:sp>
      <p:sp>
        <p:nvSpPr>
          <p:cNvPr id="11" name="矩形 10"/>
          <p:cNvSpPr/>
          <p:nvPr/>
        </p:nvSpPr>
        <p:spPr>
          <a:xfrm>
            <a:off x="1929078" y="1412875"/>
            <a:ext cx="7716984" cy="369332"/>
          </a:xfrm>
          <a:prstGeom prst="rect">
            <a:avLst/>
          </a:prstGeom>
        </p:spPr>
        <p:txBody>
          <a:bodyPr wrap="none">
            <a:spAutoFit/>
          </a:bodyPr>
          <a:p>
            <a:pPr>
              <a:spcBef>
                <a:spcPts val="0"/>
              </a:spcBef>
              <a:spcAft>
                <a:spcPts val="0"/>
              </a:spcAft>
              <a:buFont typeface="Arial" pitchFamily="34" charset="0"/>
              <a:buNone/>
              <a:defRPr/>
            </a:pPr>
            <a:r>
              <a:rPr lang="en-US" altLang="zh-CN" dirty="0">
                <a:solidFill>
                  <a:schemeClr val="tx1">
                    <a:lumMod val="50000"/>
                  </a:schemeClr>
                </a:solidFill>
                <a:latin typeface="微软雅黑" pitchFamily="34" charset="-122"/>
                <a:ea typeface="微软雅黑" pitchFamily="34" charset="-122"/>
              </a:rPr>
              <a:t>LeNet5</a:t>
            </a:r>
            <a:r>
              <a:rPr lang="zh-CN" altLang="en-US" b="1" dirty="0">
                <a:solidFill>
                  <a:srgbClr val="FF0000"/>
                </a:solidFill>
                <a:latin typeface="微软雅黑" pitchFamily="34" charset="-122"/>
                <a:ea typeface="微软雅黑" pitchFamily="34" charset="-122"/>
              </a:rPr>
              <a:t>：</a:t>
            </a:r>
            <a:r>
              <a:rPr lang="en-US" b="1" dirty="0">
                <a:solidFill>
                  <a:srgbClr val="FF0000"/>
                </a:solidFill>
                <a:latin typeface="微软雅黑" pitchFamily="34" charset="-122"/>
                <a:ea typeface="微软雅黑" pitchFamily="34" charset="-122"/>
              </a:rPr>
              <a:t> </a:t>
            </a:r>
            <a:r>
              <a:rPr lang="en-US" b="1" dirty="0" err="1">
                <a:solidFill>
                  <a:srgbClr val="FF0000"/>
                </a:solidFill>
                <a:latin typeface="微软雅黑" pitchFamily="34" charset="-122"/>
                <a:ea typeface="微软雅黑" pitchFamily="34" charset="-122"/>
              </a:rPr>
              <a:t>Yann</a:t>
            </a:r>
            <a:r>
              <a:rPr lang="en-US" b="1" dirty="0">
                <a:solidFill>
                  <a:srgbClr val="FF0000"/>
                </a:solidFill>
                <a:latin typeface="微软雅黑" pitchFamily="34" charset="-122"/>
                <a:ea typeface="微软雅黑" pitchFamily="34" charset="-122"/>
              </a:rPr>
              <a:t> </a:t>
            </a:r>
            <a:r>
              <a:rPr lang="en-US" b="1" dirty="0" err="1">
                <a:solidFill>
                  <a:srgbClr val="FF0000"/>
                </a:solidFill>
                <a:latin typeface="微软雅黑" pitchFamily="34" charset="-122"/>
                <a:ea typeface="微软雅黑" pitchFamily="34" charset="-122"/>
              </a:rPr>
              <a:t>LeCun</a:t>
            </a:r>
            <a:r>
              <a:rPr lang="zh-CN" altLang="en-US" dirty="0">
                <a:solidFill>
                  <a:schemeClr val="tx1">
                    <a:lumMod val="50000"/>
                  </a:schemeClr>
                </a:solidFill>
                <a:latin typeface="微软雅黑" pitchFamily="34" charset="-122"/>
                <a:ea typeface="微软雅黑" pitchFamily="34" charset="-122"/>
              </a:rPr>
              <a:t>在</a:t>
            </a:r>
            <a:r>
              <a:rPr lang="en-US" dirty="0">
                <a:solidFill>
                  <a:schemeClr val="tx1">
                    <a:lumMod val="50000"/>
                  </a:schemeClr>
                </a:solidFill>
                <a:latin typeface="微软雅黑" pitchFamily="34" charset="-122"/>
                <a:ea typeface="微软雅黑" pitchFamily="34" charset="-122"/>
              </a:rPr>
              <a:t>1998</a:t>
            </a:r>
            <a:r>
              <a:rPr lang="zh-CN" altLang="en-US" dirty="0">
                <a:solidFill>
                  <a:schemeClr val="tx1">
                    <a:lumMod val="50000"/>
                  </a:schemeClr>
                </a:solidFill>
                <a:latin typeface="微软雅黑" pitchFamily="34" charset="-122"/>
                <a:ea typeface="微软雅黑" pitchFamily="34" charset="-122"/>
              </a:rPr>
              <a:t>年设计的用于手写数字识别的卷积神经网络</a:t>
            </a:r>
            <a:endParaRPr lang="zh-CN" altLang="en-US" dirty="0">
              <a:solidFill>
                <a:schemeClr val="tx1">
                  <a:lumMod val="50000"/>
                </a:schemeClr>
              </a:solidFill>
              <a:latin typeface="微软雅黑" pitchFamily="34" charset="-122"/>
              <a:ea typeface="微软雅黑" pitchFamily="34" charset="-122"/>
            </a:endParaRPr>
          </a:p>
        </p:txBody>
      </p:sp>
      <p:sp>
        <p:nvSpPr>
          <p:cNvPr id="16" name="矩形 15"/>
          <p:cNvSpPr/>
          <p:nvPr/>
        </p:nvSpPr>
        <p:spPr>
          <a:xfrm>
            <a:off x="1929078" y="4588439"/>
            <a:ext cx="6052426" cy="369332"/>
          </a:xfrm>
          <a:prstGeom prst="rect">
            <a:avLst/>
          </a:prstGeom>
        </p:spPr>
        <p:txBody>
          <a:bodyPr wrap="none">
            <a:spAutoFit/>
          </a:bodyPr>
          <a:p>
            <a:pPr>
              <a:spcBef>
                <a:spcPts val="0"/>
              </a:spcBef>
              <a:spcAft>
                <a:spcPts val="0"/>
              </a:spcAft>
              <a:buFont typeface="Arial" pitchFamily="34" charset="0"/>
              <a:buNone/>
              <a:defRPr/>
            </a:pPr>
            <a:r>
              <a:rPr lang="en-US" altLang="zh-CN" b="1" dirty="0" err="1">
                <a:solidFill>
                  <a:schemeClr val="tx1">
                    <a:lumMod val="50000"/>
                  </a:schemeClr>
                </a:solidFill>
                <a:latin typeface="微软雅黑" pitchFamily="34" charset="-122"/>
                <a:ea typeface="微软雅黑" pitchFamily="34" charset="-122"/>
              </a:rPr>
              <a:t>AlexNet</a:t>
            </a:r>
            <a:r>
              <a:rPr lang="zh-CN" altLang="en-US" b="1" dirty="0">
                <a:solidFill>
                  <a:schemeClr val="tx1">
                    <a:lumMod val="50000"/>
                  </a:schemeClr>
                </a:solidFill>
                <a:latin typeface="微软雅黑" pitchFamily="34" charset="-122"/>
                <a:ea typeface="微软雅黑" pitchFamily="34" charset="-122"/>
              </a:rPr>
              <a:t>：</a:t>
            </a:r>
            <a:r>
              <a:rPr lang="en-US" altLang="zh-CN" b="1" dirty="0">
                <a:solidFill>
                  <a:schemeClr val="tx1">
                    <a:lumMod val="50000"/>
                  </a:schemeClr>
                </a:solidFill>
                <a:latin typeface="微软雅黑" pitchFamily="34" charset="-122"/>
                <a:ea typeface="微软雅黑" pitchFamily="34" charset="-122"/>
              </a:rPr>
              <a:t> </a:t>
            </a:r>
            <a:r>
              <a:rPr lang="en-US" altLang="zh-CN" b="1" dirty="0" smtClean="0">
                <a:solidFill>
                  <a:schemeClr val="tx1">
                    <a:lumMod val="50000"/>
                  </a:schemeClr>
                </a:solidFill>
                <a:latin typeface="微软雅黑" pitchFamily="34" charset="-122"/>
                <a:ea typeface="微软雅黑" pitchFamily="34" charset="-122"/>
              </a:rPr>
              <a:t>2012</a:t>
            </a:r>
            <a:r>
              <a:rPr lang="zh-CN" altLang="en-US" b="1" dirty="0" smtClean="0">
                <a:solidFill>
                  <a:schemeClr val="tx1">
                    <a:lumMod val="50000"/>
                  </a:schemeClr>
                </a:solidFill>
                <a:latin typeface="微软雅黑" pitchFamily="34" charset="-122"/>
                <a:ea typeface="微软雅黑" pitchFamily="34" charset="-122"/>
              </a:rPr>
              <a:t>年</a:t>
            </a:r>
            <a:r>
              <a:rPr lang="en-US" b="1" dirty="0" err="1" smtClean="0">
                <a:solidFill>
                  <a:schemeClr val="tx1">
                    <a:lumMod val="50000"/>
                  </a:schemeClr>
                </a:solidFill>
                <a:latin typeface="微软雅黑" pitchFamily="34" charset="-122"/>
                <a:ea typeface="微软雅黑" pitchFamily="34" charset="-122"/>
              </a:rPr>
              <a:t>Imagenet</a:t>
            </a:r>
            <a:r>
              <a:rPr lang="zh-CN" altLang="en-US" b="1" dirty="0" smtClean="0">
                <a:solidFill>
                  <a:schemeClr val="tx1">
                    <a:lumMod val="50000"/>
                  </a:schemeClr>
                </a:solidFill>
                <a:latin typeface="微软雅黑" pitchFamily="34" charset="-122"/>
                <a:ea typeface="微软雅黑" pitchFamily="34" charset="-122"/>
              </a:rPr>
              <a:t>冠军，</a:t>
            </a:r>
            <a:r>
              <a:rPr lang="en-US" altLang="zh-CN" b="1" dirty="0" smtClean="0">
                <a:solidFill>
                  <a:schemeClr val="tx1">
                    <a:lumMod val="50000"/>
                  </a:schemeClr>
                </a:solidFill>
                <a:latin typeface="微软雅黑" pitchFamily="34" charset="-122"/>
                <a:ea typeface="微软雅黑" pitchFamily="34" charset="-122"/>
              </a:rPr>
              <a:t> Alex </a:t>
            </a:r>
            <a:r>
              <a:rPr lang="en-US" altLang="zh-CN" b="1" dirty="0" err="1" smtClean="0">
                <a:solidFill>
                  <a:schemeClr val="tx1">
                    <a:lumMod val="50000"/>
                  </a:schemeClr>
                </a:solidFill>
                <a:latin typeface="微软雅黑" pitchFamily="34" charset="-122"/>
                <a:ea typeface="微软雅黑" pitchFamily="34" charset="-122"/>
              </a:rPr>
              <a:t>Krizhevsky</a:t>
            </a:r>
            <a:r>
              <a:rPr lang="en-US" altLang="zh-CN" b="1" dirty="0" smtClean="0">
                <a:solidFill>
                  <a:schemeClr val="tx1">
                    <a:lumMod val="50000"/>
                  </a:schemeClr>
                </a:solidFill>
                <a:latin typeface="微软雅黑" pitchFamily="34" charset="-122"/>
                <a:ea typeface="微软雅黑" pitchFamily="34" charset="-122"/>
              </a:rPr>
              <a:t> </a:t>
            </a:r>
            <a:endParaRPr lang="zh-CN" altLang="en-US" b="1" dirty="0">
              <a:solidFill>
                <a:schemeClr val="tx1">
                  <a:lumMod val="50000"/>
                </a:schemeClr>
              </a:solidFill>
              <a:latin typeface="微软雅黑" pitchFamily="34" charset="-122"/>
              <a:ea typeface="微软雅黑" pitchFamily="34" charset="-122"/>
            </a:endParaRPr>
          </a:p>
        </p:txBody>
      </p:sp>
      <p:sp>
        <p:nvSpPr>
          <p:cNvPr id="17" name="矩形 16"/>
          <p:cNvSpPr/>
          <p:nvPr/>
        </p:nvSpPr>
        <p:spPr>
          <a:xfrm>
            <a:off x="1929078" y="5588571"/>
            <a:ext cx="6394636" cy="369332"/>
          </a:xfrm>
          <a:prstGeom prst="rect">
            <a:avLst/>
          </a:prstGeom>
        </p:spPr>
        <p:txBody>
          <a:bodyPr wrap="none">
            <a:spAutoFit/>
          </a:bodyPr>
          <a:p>
            <a:pPr>
              <a:spcBef>
                <a:spcPts val="0"/>
              </a:spcBef>
              <a:spcAft>
                <a:spcPts val="0"/>
              </a:spcAft>
              <a:defRPr/>
            </a:pPr>
            <a:r>
              <a:rPr lang="en-US" altLang="zh-CN" dirty="0" err="1">
                <a:solidFill>
                  <a:schemeClr val="tx1">
                    <a:lumMod val="50000"/>
                  </a:schemeClr>
                </a:solidFill>
                <a:latin typeface="微软雅黑" pitchFamily="34" charset="-122"/>
                <a:ea typeface="微软雅黑" pitchFamily="34" charset="-122"/>
              </a:rPr>
              <a:t>GoogleNet</a:t>
            </a:r>
            <a:r>
              <a:rPr lang="zh-CN" altLang="en-US" dirty="0">
                <a:solidFill>
                  <a:schemeClr val="tx1">
                    <a:lumMod val="50000"/>
                  </a:schemeClr>
                </a:solidFill>
                <a:latin typeface="微软雅黑" pitchFamily="34" charset="-122"/>
                <a:ea typeface="微软雅黑" pitchFamily="34" charset="-122"/>
              </a:rPr>
              <a:t>：</a:t>
            </a:r>
            <a:r>
              <a:rPr lang="en-US" altLang="zh-CN" dirty="0">
                <a:solidFill>
                  <a:schemeClr val="tx1">
                    <a:lumMod val="50000"/>
                  </a:schemeClr>
                </a:solidFill>
                <a:latin typeface="微软雅黑" pitchFamily="34" charset="-122"/>
                <a:ea typeface="微软雅黑" pitchFamily="34" charset="-122"/>
              </a:rPr>
              <a:t> 2014</a:t>
            </a:r>
            <a:r>
              <a:rPr lang="zh-CN" altLang="en-US" dirty="0">
                <a:solidFill>
                  <a:schemeClr val="tx1">
                    <a:lumMod val="50000"/>
                  </a:schemeClr>
                </a:solidFill>
                <a:latin typeface="微软雅黑" pitchFamily="34" charset="-122"/>
                <a:ea typeface="微软雅黑" pitchFamily="34" charset="-122"/>
              </a:rPr>
              <a:t>年</a:t>
            </a:r>
            <a:r>
              <a:rPr lang="en-US" dirty="0" err="1">
                <a:solidFill>
                  <a:schemeClr val="tx1">
                    <a:lumMod val="50000"/>
                  </a:schemeClr>
                </a:solidFill>
                <a:latin typeface="微软雅黑" pitchFamily="34" charset="-122"/>
                <a:ea typeface="微软雅黑" pitchFamily="34" charset="-122"/>
              </a:rPr>
              <a:t>Imagenet</a:t>
            </a:r>
            <a:r>
              <a:rPr lang="zh-CN" altLang="en-US" dirty="0" smtClean="0">
                <a:solidFill>
                  <a:schemeClr val="tx1">
                    <a:lumMod val="50000"/>
                  </a:schemeClr>
                </a:solidFill>
                <a:latin typeface="微软雅黑" pitchFamily="34" charset="-122"/>
                <a:ea typeface="微软雅黑" pitchFamily="34" charset="-122"/>
              </a:rPr>
              <a:t>冠军</a:t>
            </a:r>
            <a:r>
              <a:rPr lang="en-US" altLang="zh-CN" dirty="0" smtClean="0">
                <a:solidFill>
                  <a:schemeClr val="tx1">
                    <a:lumMod val="50000"/>
                  </a:schemeClr>
                </a:solidFill>
                <a:latin typeface="微软雅黑" pitchFamily="34" charset="-122"/>
                <a:ea typeface="微软雅黑" pitchFamily="34" charset="-122"/>
              </a:rPr>
              <a:t>,</a:t>
            </a:r>
            <a:r>
              <a:rPr lang="zh-CN" altLang="en-US" dirty="0" smtClean="0">
                <a:solidFill>
                  <a:schemeClr val="tx1">
                    <a:lumMod val="50000"/>
                  </a:schemeClr>
                </a:solidFill>
                <a:latin typeface="微软雅黑" pitchFamily="34" charset="-122"/>
                <a:ea typeface="微软雅黑" pitchFamily="34" charset="-122"/>
              </a:rPr>
              <a:t>同年还有一个</a:t>
            </a:r>
            <a:r>
              <a:rPr lang="en-US" altLang="zh-CN" b="1" dirty="0" smtClean="0">
                <a:solidFill>
                  <a:schemeClr val="tx1">
                    <a:lumMod val="50000"/>
                  </a:schemeClr>
                </a:solidFill>
                <a:latin typeface="微软雅黑" pitchFamily="34" charset="-122"/>
                <a:ea typeface="微软雅黑" pitchFamily="34" charset="-122"/>
              </a:rPr>
              <a:t>VGG</a:t>
            </a:r>
            <a:r>
              <a:rPr lang="zh-CN" altLang="en-US" dirty="0" smtClean="0">
                <a:solidFill>
                  <a:schemeClr val="tx1">
                    <a:lumMod val="50000"/>
                  </a:schemeClr>
                </a:solidFill>
                <a:latin typeface="微软雅黑" pitchFamily="34" charset="-122"/>
                <a:ea typeface="微软雅黑" pitchFamily="34" charset="-122"/>
              </a:rPr>
              <a:t>网络</a:t>
            </a:r>
            <a:endParaRPr lang="zh-CN" altLang="en-US" dirty="0">
              <a:solidFill>
                <a:schemeClr val="tx1">
                  <a:lumMod val="50000"/>
                </a:schemeClr>
              </a:solidFill>
              <a:latin typeface="微软雅黑" pitchFamily="34" charset="-122"/>
              <a:ea typeface="微软雅黑" pitchFamily="34" charset="-122"/>
            </a:endParaRPr>
          </a:p>
        </p:txBody>
      </p:sp>
      <p:sp>
        <p:nvSpPr>
          <p:cNvPr id="18" name="矩形 17"/>
          <p:cNvSpPr/>
          <p:nvPr/>
        </p:nvSpPr>
        <p:spPr>
          <a:xfrm>
            <a:off x="1929078" y="6088637"/>
            <a:ext cx="9644622" cy="369332"/>
          </a:xfrm>
          <a:prstGeom prst="rect">
            <a:avLst/>
          </a:prstGeom>
        </p:spPr>
        <p:txBody>
          <a:bodyPr wrap="square">
            <a:spAutoFit/>
          </a:bodyPr>
          <a:p>
            <a:pPr>
              <a:spcBef>
                <a:spcPts val="0"/>
              </a:spcBef>
              <a:spcAft>
                <a:spcPts val="0"/>
              </a:spcAft>
              <a:defRPr/>
            </a:pPr>
            <a:r>
              <a:rPr lang="en-US" dirty="0">
                <a:solidFill>
                  <a:schemeClr val="tx1">
                    <a:lumMod val="50000"/>
                  </a:schemeClr>
                </a:solidFill>
                <a:latin typeface="微软雅黑" pitchFamily="34" charset="-122"/>
                <a:ea typeface="微软雅黑" pitchFamily="34" charset="-122"/>
              </a:rPr>
              <a:t>Deep Residual Learning</a:t>
            </a:r>
            <a:r>
              <a:rPr lang="zh-CN" altLang="en-US" dirty="0">
                <a:solidFill>
                  <a:schemeClr val="tx1">
                    <a:lumMod val="50000"/>
                  </a:schemeClr>
                </a:solidFill>
                <a:latin typeface="微软雅黑" pitchFamily="34" charset="-122"/>
                <a:ea typeface="微软雅黑" pitchFamily="34" charset="-122"/>
              </a:rPr>
              <a:t>：</a:t>
            </a:r>
            <a:r>
              <a:rPr lang="en-US" altLang="zh-CN" dirty="0">
                <a:solidFill>
                  <a:schemeClr val="tx1">
                    <a:lumMod val="50000"/>
                  </a:schemeClr>
                </a:solidFill>
                <a:latin typeface="微软雅黑" pitchFamily="34" charset="-122"/>
                <a:ea typeface="微软雅黑" pitchFamily="34" charset="-122"/>
              </a:rPr>
              <a:t> </a:t>
            </a:r>
            <a:r>
              <a:rPr lang="en-US" altLang="zh-CN" dirty="0" smtClean="0">
                <a:solidFill>
                  <a:schemeClr val="tx1">
                    <a:lumMod val="50000"/>
                  </a:schemeClr>
                </a:solidFill>
                <a:latin typeface="微软雅黑" pitchFamily="34" charset="-122"/>
                <a:ea typeface="微软雅黑" pitchFamily="34" charset="-122"/>
              </a:rPr>
              <a:t>2015</a:t>
            </a:r>
            <a:r>
              <a:rPr lang="zh-CN" altLang="en-US" dirty="0">
                <a:solidFill>
                  <a:schemeClr val="tx1">
                    <a:lumMod val="50000"/>
                  </a:schemeClr>
                </a:solidFill>
                <a:latin typeface="微软雅黑" pitchFamily="34" charset="-122"/>
                <a:ea typeface="微软雅黑" pitchFamily="34" charset="-122"/>
              </a:rPr>
              <a:t>年</a:t>
            </a:r>
            <a:r>
              <a:rPr lang="en-US" dirty="0" err="1">
                <a:solidFill>
                  <a:schemeClr val="tx1">
                    <a:lumMod val="50000"/>
                  </a:schemeClr>
                </a:solidFill>
                <a:latin typeface="微软雅黑" pitchFamily="34" charset="-122"/>
                <a:ea typeface="微软雅黑" pitchFamily="34" charset="-122"/>
              </a:rPr>
              <a:t>Imagenet</a:t>
            </a:r>
            <a:r>
              <a:rPr lang="zh-CN" altLang="en-US" dirty="0">
                <a:solidFill>
                  <a:schemeClr val="tx1">
                    <a:lumMod val="50000"/>
                  </a:schemeClr>
                </a:solidFill>
                <a:latin typeface="微软雅黑" pitchFamily="34" charset="-122"/>
                <a:ea typeface="微软雅黑" pitchFamily="34" charset="-122"/>
              </a:rPr>
              <a:t>冠军</a:t>
            </a:r>
            <a:r>
              <a:rPr lang="zh-CN" altLang="en-US" dirty="0" smtClean="0">
                <a:solidFill>
                  <a:schemeClr val="tx1">
                    <a:lumMod val="50000"/>
                  </a:schemeClr>
                </a:solidFill>
                <a:latin typeface="微软雅黑" pitchFamily="34" charset="-122"/>
                <a:ea typeface="微软雅黑" pitchFamily="34" charset="-122"/>
              </a:rPr>
              <a:t>，</a:t>
            </a:r>
            <a:r>
              <a:rPr lang="en-US" altLang="zh-CN" dirty="0" smtClean="0">
                <a:solidFill>
                  <a:schemeClr val="tx1">
                    <a:lumMod val="50000"/>
                  </a:schemeClr>
                </a:solidFill>
                <a:latin typeface="微软雅黑" pitchFamily="34" charset="-122"/>
                <a:ea typeface="微软雅黑" pitchFamily="34" charset="-122"/>
              </a:rPr>
              <a:t> MSRA </a:t>
            </a:r>
            <a:r>
              <a:rPr lang="zh-CN" altLang="en-US" dirty="0" smtClean="0">
                <a:solidFill>
                  <a:schemeClr val="tx1">
                    <a:lumMod val="50000"/>
                  </a:schemeClr>
                </a:solidFill>
                <a:latin typeface="微软雅黑" pitchFamily="34" charset="-122"/>
                <a:ea typeface="微软雅黑" pitchFamily="34" charset="-122"/>
              </a:rPr>
              <a:t>，</a:t>
            </a:r>
            <a:r>
              <a:rPr lang="en-US" altLang="zh-CN" dirty="0" smtClean="0">
                <a:solidFill>
                  <a:schemeClr val="tx1">
                    <a:lumMod val="50000"/>
                  </a:schemeClr>
                </a:solidFill>
                <a:latin typeface="微软雅黑" pitchFamily="34" charset="-122"/>
                <a:ea typeface="微软雅黑" pitchFamily="34" charset="-122"/>
              </a:rPr>
              <a:t>152</a:t>
            </a:r>
            <a:r>
              <a:rPr lang="zh-CN" altLang="en-US" dirty="0">
                <a:solidFill>
                  <a:schemeClr val="tx1">
                    <a:lumMod val="50000"/>
                  </a:schemeClr>
                </a:solidFill>
                <a:latin typeface="微软雅黑" pitchFamily="34" charset="-122"/>
                <a:ea typeface="微软雅黑" pitchFamily="34" charset="-122"/>
              </a:rPr>
              <a:t>层</a:t>
            </a:r>
            <a:endParaRPr lang="zh-CN" altLang="en-US" dirty="0">
              <a:solidFill>
                <a:schemeClr val="tx1">
                  <a:lumMod val="50000"/>
                </a:schemeClr>
              </a:solidFill>
              <a:latin typeface="微软雅黑" pitchFamily="34" charset="-122"/>
              <a:ea typeface="微软雅黑" pitchFamily="34" charset="-122"/>
            </a:endParaRPr>
          </a:p>
        </p:txBody>
      </p:sp>
      <p:pic>
        <p:nvPicPr>
          <p:cNvPr id="13" name="Picture 2" descr="C:\Users\leoxshen\Desktop\机器学习\CNN\lenet5.png"/>
          <p:cNvPicPr>
            <a:picLocks noChangeAspect="1" noChangeArrowheads="1"/>
          </p:cNvPicPr>
          <p:nvPr/>
        </p:nvPicPr>
        <p:blipFill>
          <a:blip r:embed="rId1"/>
          <a:srcRect/>
          <a:stretch>
            <a:fillRect/>
          </a:stretch>
        </p:blipFill>
        <p:spPr bwMode="auto">
          <a:xfrm>
            <a:off x="1929571" y="1885937"/>
            <a:ext cx="9001189" cy="2357454"/>
          </a:xfrm>
          <a:prstGeom prst="rect">
            <a:avLst/>
          </a:prstGeom>
          <a:noFill/>
        </p:spPr>
      </p:pic>
      <p:sp>
        <p:nvSpPr>
          <p:cNvPr id="14" name="矩形 13"/>
          <p:cNvSpPr/>
          <p:nvPr/>
        </p:nvSpPr>
        <p:spPr>
          <a:xfrm>
            <a:off x="1929078" y="5088505"/>
            <a:ext cx="8957389" cy="369332"/>
          </a:xfrm>
          <a:prstGeom prst="rect">
            <a:avLst/>
          </a:prstGeom>
        </p:spPr>
        <p:txBody>
          <a:bodyPr wrap="none">
            <a:spAutoFit/>
          </a:bodyPr>
          <a:p>
            <a:pPr>
              <a:spcBef>
                <a:spcPts val="0"/>
              </a:spcBef>
              <a:spcAft>
                <a:spcPts val="0"/>
              </a:spcAft>
              <a:buFont typeface="Arial" pitchFamily="34" charset="0"/>
              <a:buNone/>
              <a:defRPr/>
            </a:pPr>
            <a:r>
              <a:rPr lang="en-US" altLang="zh-CN" dirty="0" smtClean="0">
                <a:solidFill>
                  <a:schemeClr val="tx1">
                    <a:lumMod val="50000"/>
                  </a:schemeClr>
                </a:solidFill>
                <a:latin typeface="微软雅黑" pitchFamily="34" charset="-122"/>
                <a:ea typeface="微软雅黑" pitchFamily="34" charset="-122"/>
              </a:rPr>
              <a:t>Visualizing and Understanding </a:t>
            </a:r>
            <a:r>
              <a:rPr lang="en-US" altLang="zh-CN" dirty="0" err="1" smtClean="0">
                <a:solidFill>
                  <a:schemeClr val="tx1">
                    <a:lumMod val="50000"/>
                  </a:schemeClr>
                </a:solidFill>
                <a:latin typeface="微软雅黑" pitchFamily="34" charset="-122"/>
                <a:ea typeface="微软雅黑" pitchFamily="34" charset="-122"/>
              </a:rPr>
              <a:t>Convolutional</a:t>
            </a:r>
            <a:r>
              <a:rPr lang="en-US" altLang="zh-CN" dirty="0" smtClean="0">
                <a:solidFill>
                  <a:schemeClr val="tx1">
                    <a:lumMod val="50000"/>
                  </a:schemeClr>
                </a:solidFill>
                <a:latin typeface="微软雅黑" pitchFamily="34" charset="-122"/>
                <a:ea typeface="微软雅黑" pitchFamily="34" charset="-122"/>
              </a:rPr>
              <a:t> Networks</a:t>
            </a:r>
            <a:r>
              <a:rPr lang="zh-CN" altLang="en-US" dirty="0" smtClean="0">
                <a:solidFill>
                  <a:schemeClr val="tx1">
                    <a:lumMod val="50000"/>
                  </a:schemeClr>
                </a:solidFill>
                <a:latin typeface="微软雅黑" pitchFamily="34" charset="-122"/>
                <a:ea typeface="微软雅黑" pitchFamily="34" charset="-122"/>
              </a:rPr>
              <a:t>：</a:t>
            </a:r>
            <a:r>
              <a:rPr lang="en-US" altLang="zh-CN" dirty="0" smtClean="0">
                <a:solidFill>
                  <a:schemeClr val="tx1">
                    <a:lumMod val="50000"/>
                  </a:schemeClr>
                </a:solidFill>
                <a:latin typeface="微软雅黑" pitchFamily="34" charset="-122"/>
                <a:ea typeface="微软雅黑" pitchFamily="34" charset="-122"/>
              </a:rPr>
              <a:t>2013</a:t>
            </a:r>
            <a:r>
              <a:rPr lang="zh-CN" altLang="en-US" dirty="0" smtClean="0">
                <a:solidFill>
                  <a:schemeClr val="tx1">
                    <a:lumMod val="50000"/>
                  </a:schemeClr>
                </a:solidFill>
                <a:latin typeface="微软雅黑" pitchFamily="34" charset="-122"/>
                <a:ea typeface="微软雅黑" pitchFamily="34" charset="-122"/>
              </a:rPr>
              <a:t>年</a:t>
            </a:r>
            <a:r>
              <a:rPr lang="en-US" dirty="0" err="1" smtClean="0">
                <a:solidFill>
                  <a:schemeClr val="tx1">
                    <a:lumMod val="50000"/>
                  </a:schemeClr>
                </a:solidFill>
                <a:latin typeface="微软雅黑" pitchFamily="34" charset="-122"/>
                <a:ea typeface="微软雅黑" pitchFamily="34" charset="-122"/>
              </a:rPr>
              <a:t>Imagenet</a:t>
            </a:r>
            <a:r>
              <a:rPr lang="zh-CN" altLang="en-US" dirty="0" smtClean="0">
                <a:solidFill>
                  <a:schemeClr val="tx1">
                    <a:lumMod val="50000"/>
                  </a:schemeClr>
                </a:solidFill>
                <a:latin typeface="微软雅黑" pitchFamily="34" charset="-122"/>
                <a:ea typeface="微软雅黑" pitchFamily="34" charset="-122"/>
              </a:rPr>
              <a:t>冠军</a:t>
            </a:r>
            <a:endParaRPr lang="zh-CN" altLang="en-US" dirty="0">
              <a:solidFill>
                <a:schemeClr val="tx1">
                  <a:lumMod val="50000"/>
                </a:schemeClr>
              </a:solidFill>
              <a:latin typeface="微软雅黑" pitchFamily="34" charset="-122"/>
              <a:ea typeface="微软雅黑"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LeNet5 MINST</a:t>
            </a:r>
            <a:r>
              <a:rPr lang="zh-CN" altLang="en-US"/>
              <a:t>实例</a:t>
            </a:r>
            <a:endParaRPr lang="zh-CN" altLang="en-US"/>
          </a:p>
        </p:txBody>
      </p:sp>
      <p:sp>
        <p:nvSpPr>
          <p:cNvPr id="41" name="Content Placeholder 2"/>
          <p:cNvSpPr txBox="1"/>
          <p:nvPr/>
        </p:nvSpPr>
        <p:spPr bwMode="auto">
          <a:xfrm>
            <a:off x="872537" y="5303838"/>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982280" y="1504952"/>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微软雅黑" pitchFamily="34" charset="-122"/>
              <a:ea typeface="微软雅黑" pitchFamily="34" charset="-122"/>
            </a:endParaRPr>
          </a:p>
          <a:p>
            <a:pPr>
              <a:buFont typeface="Arial" pitchFamily="34" charset="0"/>
              <a:buNone/>
              <a:defRPr/>
            </a:pPr>
            <a:endParaRPr lang="zh-CN" altLang="en-US" dirty="0">
              <a:solidFill>
                <a:schemeClr val="tx1">
                  <a:lumMod val="50000"/>
                </a:schemeClr>
              </a:solidFill>
              <a:latin typeface="微软雅黑" pitchFamily="34" charset="-122"/>
              <a:ea typeface="微软雅黑" pitchFamily="34" charset="-122"/>
            </a:endParaRPr>
          </a:p>
        </p:txBody>
      </p:sp>
      <p:sp>
        <p:nvSpPr>
          <p:cNvPr id="8198" name="TextBox 9"/>
          <p:cNvSpPr txBox="1">
            <a:spLocks noChangeArrowheads="1"/>
          </p:cNvSpPr>
          <p:nvPr/>
        </p:nvSpPr>
        <p:spPr bwMode="auto">
          <a:xfrm>
            <a:off x="962326" y="1282701"/>
            <a:ext cx="4728934" cy="646331"/>
          </a:xfrm>
          <a:prstGeom prst="rect">
            <a:avLst/>
          </a:prstGeom>
          <a:noFill/>
          <a:ln w="9525">
            <a:noFill/>
            <a:miter lim="800000"/>
          </a:ln>
        </p:spPr>
        <p:txBody>
          <a:bodyPr>
            <a:spAutoFit/>
          </a:bodyPr>
          <a:lstStyle/>
          <a:p>
            <a:r>
              <a:rPr lang="zh-CN" altLang="en-US" b="1" dirty="0">
                <a:solidFill>
                  <a:schemeClr val="tx1">
                    <a:lumMod val="50000"/>
                  </a:schemeClr>
                </a:solidFill>
                <a:latin typeface="微软雅黑" pitchFamily="34" charset="-122"/>
                <a:ea typeface="微软雅黑" pitchFamily="34" charset="-122"/>
              </a:rPr>
              <a:t>输入：一张原始图片</a:t>
            </a:r>
            <a:r>
              <a:rPr lang="en-US" altLang="zh-CN" b="1" dirty="0">
                <a:solidFill>
                  <a:schemeClr val="tx1">
                    <a:lumMod val="50000"/>
                  </a:schemeClr>
                </a:solidFill>
                <a:latin typeface="微软雅黑" pitchFamily="34" charset="-122"/>
                <a:ea typeface="微软雅黑" pitchFamily="34" charset="-122"/>
              </a:rPr>
              <a:t>(28*28)</a:t>
            </a:r>
            <a:endParaRPr lang="en-US" altLang="zh-CN" b="1" dirty="0">
              <a:solidFill>
                <a:schemeClr val="tx1">
                  <a:lumMod val="50000"/>
                </a:schemeClr>
              </a:solidFill>
              <a:latin typeface="微软雅黑" pitchFamily="34" charset="-122"/>
              <a:ea typeface="微软雅黑" pitchFamily="34" charset="-122"/>
            </a:endParaRPr>
          </a:p>
          <a:p>
            <a:r>
              <a:rPr lang="zh-CN" altLang="en-US" b="1" dirty="0">
                <a:solidFill>
                  <a:schemeClr val="tx1">
                    <a:lumMod val="50000"/>
                  </a:schemeClr>
                </a:solidFill>
                <a:latin typeface="微软雅黑" pitchFamily="34" charset="-122"/>
                <a:ea typeface="微软雅黑" pitchFamily="34" charset="-122"/>
              </a:rPr>
              <a:t>输出：一个向量</a:t>
            </a:r>
            <a:r>
              <a:rPr lang="en-US" altLang="zh-CN" b="1" dirty="0">
                <a:solidFill>
                  <a:schemeClr val="tx1">
                    <a:lumMod val="50000"/>
                  </a:schemeClr>
                </a:solidFill>
                <a:latin typeface="微软雅黑" pitchFamily="34" charset="-122"/>
                <a:ea typeface="微软雅黑" pitchFamily="34" charset="-122"/>
              </a:rPr>
              <a:t>10</a:t>
            </a:r>
            <a:r>
              <a:rPr lang="zh-CN" altLang="en-US" b="1" dirty="0">
                <a:solidFill>
                  <a:schemeClr val="tx1">
                    <a:lumMod val="50000"/>
                  </a:schemeClr>
                </a:solidFill>
                <a:latin typeface="微软雅黑" pitchFamily="34" charset="-122"/>
                <a:ea typeface="微软雅黑" pitchFamily="34" charset="-122"/>
              </a:rPr>
              <a:t>维</a:t>
            </a:r>
            <a:r>
              <a:rPr lang="en-US" altLang="zh-CN" b="1" dirty="0">
                <a:solidFill>
                  <a:schemeClr val="tx1">
                    <a:lumMod val="50000"/>
                  </a:schemeClr>
                </a:solidFill>
                <a:latin typeface="微软雅黑" pitchFamily="34" charset="-122"/>
                <a:ea typeface="微软雅黑" pitchFamily="34" charset="-122"/>
              </a:rPr>
              <a:t>(</a:t>
            </a:r>
            <a:r>
              <a:rPr lang="zh-CN" altLang="en-US" b="1" dirty="0">
                <a:solidFill>
                  <a:schemeClr val="tx1">
                    <a:lumMod val="50000"/>
                  </a:schemeClr>
                </a:solidFill>
                <a:latin typeface="微软雅黑" pitchFamily="34" charset="-122"/>
                <a:ea typeface="微软雅黑" pitchFamily="34" charset="-122"/>
              </a:rPr>
              <a:t>分别表示</a:t>
            </a:r>
            <a:r>
              <a:rPr lang="en-US" altLang="zh-CN" b="1" dirty="0">
                <a:solidFill>
                  <a:schemeClr val="tx1">
                    <a:lumMod val="50000"/>
                  </a:schemeClr>
                </a:solidFill>
                <a:latin typeface="微软雅黑" pitchFamily="34" charset="-122"/>
                <a:ea typeface="微软雅黑" pitchFamily="34" charset="-122"/>
              </a:rPr>
              <a:t>0~9</a:t>
            </a:r>
            <a:r>
              <a:rPr lang="zh-CN" altLang="en-US" b="1" dirty="0">
                <a:solidFill>
                  <a:schemeClr val="tx1">
                    <a:lumMod val="50000"/>
                  </a:schemeClr>
                </a:solidFill>
                <a:latin typeface="微软雅黑" pitchFamily="34" charset="-122"/>
                <a:ea typeface="微软雅黑" pitchFamily="34" charset="-122"/>
              </a:rPr>
              <a:t>的概率</a:t>
            </a:r>
            <a:r>
              <a:rPr lang="en-US" altLang="zh-CN" dirty="0">
                <a:solidFill>
                  <a:schemeClr val="tx1">
                    <a:lumMod val="50000"/>
                  </a:schemeClr>
                </a:solidFill>
                <a:latin typeface="微软雅黑" pitchFamily="34" charset="-122"/>
                <a:ea typeface="微软雅黑" pitchFamily="34" charset="-122"/>
              </a:rPr>
              <a:t>)</a:t>
            </a:r>
            <a:endParaRPr lang="zh-CN" altLang="en-US" dirty="0">
              <a:solidFill>
                <a:schemeClr val="tx1">
                  <a:lumMod val="50000"/>
                </a:schemeClr>
              </a:solidFill>
              <a:latin typeface="微软雅黑" pitchFamily="34" charset="-122"/>
              <a:ea typeface="微软雅黑" pitchFamily="34" charset="-122"/>
            </a:endParaRPr>
          </a:p>
        </p:txBody>
      </p:sp>
      <p:pic>
        <p:nvPicPr>
          <p:cNvPr id="2050" name="Picture 2" descr="C:\Users\leoxshen\Desktop\doc_image_2_w911_h436.jpg"/>
          <p:cNvPicPr>
            <a:picLocks noChangeAspect="1" noChangeArrowheads="1"/>
          </p:cNvPicPr>
          <p:nvPr/>
        </p:nvPicPr>
        <p:blipFill>
          <a:blip r:embed="rId1"/>
          <a:srcRect/>
          <a:stretch>
            <a:fillRect/>
          </a:stretch>
        </p:blipFill>
        <p:spPr bwMode="auto">
          <a:xfrm>
            <a:off x="1048509" y="2147877"/>
            <a:ext cx="7929618" cy="4152900"/>
          </a:xfrm>
          <a:prstGeom prst="rect">
            <a:avLst/>
          </a:prstGeom>
          <a:noFill/>
        </p:spPr>
      </p:pic>
      <p:pic>
        <p:nvPicPr>
          <p:cNvPr id="2053" name="Picture 5"/>
          <p:cNvPicPr>
            <a:picLocks noChangeAspect="1" noChangeArrowheads="1"/>
          </p:cNvPicPr>
          <p:nvPr/>
        </p:nvPicPr>
        <p:blipFill>
          <a:blip r:embed="rId2"/>
          <a:srcRect/>
          <a:stretch>
            <a:fillRect/>
          </a:stretch>
        </p:blipFill>
        <p:spPr bwMode="auto">
          <a:xfrm>
            <a:off x="9049565" y="3362323"/>
            <a:ext cx="762000" cy="885825"/>
          </a:xfrm>
          <a:prstGeom prst="rect">
            <a:avLst/>
          </a:prstGeom>
          <a:noFill/>
          <a:ln w="9525">
            <a:noFill/>
            <a:miter lim="800000"/>
            <a:headEnd/>
            <a:tailEnd/>
          </a:ln>
          <a:effectLst/>
        </p:spPr>
      </p:pic>
      <p:graphicFrame>
        <p:nvGraphicFramePr>
          <p:cNvPr id="15" name="表格 14"/>
          <p:cNvGraphicFramePr>
            <a:graphicFrameLocks noGrp="1"/>
          </p:cNvGraphicFramePr>
          <p:nvPr/>
        </p:nvGraphicFramePr>
        <p:xfrm>
          <a:off x="10549763" y="2270115"/>
          <a:ext cx="642942" cy="3657600"/>
        </p:xfrm>
        <a:graphic>
          <a:graphicData uri="http://schemas.openxmlformats.org/drawingml/2006/table">
            <a:tbl>
              <a:tblPr firstRow="1" bandRow="1">
                <a:tableStyleId>{5C22544A-7EE6-4342-B048-85BDC9FD1C3A}</a:tableStyleId>
              </a:tblPr>
              <a:tblGrid>
                <a:gridCol w="642942"/>
              </a:tblGrid>
              <a:tr h="363696">
                <a:tc>
                  <a:txBody>
                    <a:bodyPr/>
                    <a:lstStyle/>
                    <a:p>
                      <a:pPr marL="0" algn="l" defTabSz="914400" rtl="0" eaLnBrk="1" latinLnBrk="0" hangingPunct="1"/>
                      <a:r>
                        <a:rPr lang="en-US" altLang="zh-CN" sz="1800" b="0" kern="1200" dirty="0" smtClean="0">
                          <a:solidFill>
                            <a:schemeClr val="dk1"/>
                          </a:solidFill>
                          <a:latin typeface="+mn-lt"/>
                          <a:ea typeface="+mn-ea"/>
                          <a:cs typeface="+mn-cs"/>
                        </a:rPr>
                        <a:t>0.01</a:t>
                      </a:r>
                      <a:endParaRPr lang="zh-CN" altLang="en-US" sz="1800" b="0" kern="1200" dirty="0" smtClean="0">
                        <a:solidFill>
                          <a:schemeClr val="dk1"/>
                        </a:solidFill>
                        <a:latin typeface="+mn-lt"/>
                        <a:ea typeface="+mn-ea"/>
                        <a:cs typeface="+mn-cs"/>
                      </a:endParaRPr>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0.01</a:t>
                      </a:r>
                      <a:endParaRPr lang="zh-CN" altLang="en-US" dirty="0"/>
                    </a:p>
                  </a:txBody>
                  <a:tcPr>
                    <a:solidFill>
                      <a:schemeClr val="tx1">
                        <a:lumMod val="20000"/>
                        <a:lumOff val="80000"/>
                      </a:schemeClr>
                    </a:solidFill>
                  </a:tcPr>
                </a:tc>
              </a:tr>
              <a:tr h="363696">
                <a:tc>
                  <a:txBody>
                    <a:bodyPr/>
                    <a:lstStyle/>
                    <a:p>
                      <a:r>
                        <a:rPr lang="en-US" altLang="zh-CN" dirty="0" smtClean="0"/>
                        <a:t>0.01</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b="1" dirty="0" smtClean="0">
                          <a:solidFill>
                            <a:srgbClr val="FF0000"/>
                          </a:solidFill>
                        </a:rPr>
                        <a:t>0.97</a:t>
                      </a:r>
                      <a:endParaRPr lang="zh-CN" altLang="en-US" b="1" dirty="0">
                        <a:solidFill>
                          <a:srgbClr val="FF0000"/>
                        </a:solidFill>
                      </a:endParaRPr>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bl>
          </a:graphicData>
        </a:graphic>
      </p:graphicFrame>
      <p:sp>
        <p:nvSpPr>
          <p:cNvPr id="16" name="右箭头 15"/>
          <p:cNvSpPr/>
          <p:nvPr/>
        </p:nvSpPr>
        <p:spPr>
          <a:xfrm>
            <a:off x="9906821" y="3719513"/>
            <a:ext cx="571504" cy="2143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C1</a:t>
            </a:r>
            <a:r>
              <a:rPr lang="zh-CN" altLang="en-US"/>
              <a:t>卷积层</a:t>
            </a:r>
            <a:endParaRPr lang="zh-CN" altLang="en-US"/>
          </a:p>
        </p:txBody>
      </p:sp>
      <p:sp>
        <p:nvSpPr>
          <p:cNvPr id="41" name="Content Placeholder 2"/>
          <p:cNvSpPr txBox="1"/>
          <p:nvPr/>
        </p:nvSpPr>
        <p:spPr bwMode="auto">
          <a:xfrm>
            <a:off x="882062" y="5294313"/>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991805" y="1495427"/>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Arial" pitchFamily="34" charset="0"/>
            </a:endParaRPr>
          </a:p>
          <a:p>
            <a:pPr>
              <a:buFont typeface="Arial" pitchFamily="34" charset="0"/>
              <a:buNone/>
              <a:defRPr/>
            </a:pPr>
            <a:endParaRPr lang="zh-CN" altLang="en-US" dirty="0">
              <a:solidFill>
                <a:schemeClr val="tx1">
                  <a:lumMod val="50000"/>
                </a:schemeClr>
              </a:solidFill>
              <a:latin typeface="Arial" pitchFamily="34" charset="0"/>
            </a:endParaRPr>
          </a:p>
        </p:txBody>
      </p:sp>
      <p:sp>
        <p:nvSpPr>
          <p:cNvPr id="9" name="TextBox 8"/>
          <p:cNvSpPr txBox="1"/>
          <p:nvPr/>
        </p:nvSpPr>
        <p:spPr>
          <a:xfrm>
            <a:off x="8416148" y="1352534"/>
            <a:ext cx="2714644" cy="2693045"/>
          </a:xfrm>
          <a:prstGeom prst="rect">
            <a:avLst/>
          </a:prstGeom>
          <a:noFill/>
        </p:spPr>
        <p:txBody>
          <a:bodyPr wrap="square" rtlCol="0">
            <a:spAutoFit/>
          </a:bodyPr>
          <a:lstStyle/>
          <a:p>
            <a:pPr>
              <a:lnSpc>
                <a:spcPct val="130000"/>
              </a:lnSpc>
            </a:pPr>
            <a:r>
              <a:rPr lang="zh-CN" altLang="en-US" sz="1400" dirty="0" smtClean="0">
                <a:solidFill>
                  <a:schemeClr val="tx1">
                    <a:lumMod val="50000"/>
                  </a:schemeClr>
                </a:solidFill>
                <a:latin typeface="Arial" pitchFamily="34" charset="0"/>
                <a:ea typeface="微软雅黑" pitchFamily="34" charset="-122"/>
              </a:rPr>
              <a:t>输入：</a:t>
            </a:r>
            <a:r>
              <a:rPr lang="en-US" altLang="zh-CN" sz="1400" dirty="0" smtClean="0">
                <a:solidFill>
                  <a:schemeClr val="tx1">
                    <a:lumMod val="50000"/>
                  </a:schemeClr>
                </a:solidFill>
                <a:latin typeface="Arial" pitchFamily="34" charset="0"/>
                <a:ea typeface="微软雅黑" pitchFamily="34" charset="-122"/>
              </a:rPr>
              <a:t>1</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latin typeface="Arial" pitchFamily="34" charset="0"/>
                <a:ea typeface="微软雅黑" pitchFamily="34" charset="-122"/>
              </a:rPr>
              <a:t>28</a:t>
            </a:r>
            <a:r>
              <a:rPr lang="zh-CN" altLang="en-US" sz="1400" dirty="0" smtClean="0">
                <a:solidFill>
                  <a:schemeClr val="tx1">
                    <a:lumMod val="50000"/>
                  </a:schemeClr>
                </a:solidFill>
                <a:latin typeface="Arial" pitchFamily="34" charset="0"/>
                <a:ea typeface="微软雅黑" pitchFamily="34" charset="-122"/>
              </a:rPr>
              <a:t>*</a:t>
            </a:r>
            <a:r>
              <a:rPr lang="en-US" altLang="zh-CN" sz="1400" dirty="0" smtClean="0">
                <a:solidFill>
                  <a:schemeClr val="tx1">
                    <a:lumMod val="50000"/>
                  </a:schemeClr>
                </a:solidFill>
                <a:latin typeface="Arial" pitchFamily="34" charset="0"/>
                <a:ea typeface="微软雅黑" pitchFamily="34" charset="-122"/>
              </a:rPr>
              <a:t>28</a:t>
            </a:r>
            <a:r>
              <a:rPr lang="zh-CN" altLang="en-US" sz="1400" dirty="0" smtClean="0">
                <a:solidFill>
                  <a:schemeClr val="tx1">
                    <a:lumMod val="50000"/>
                  </a:schemeClr>
                </a:solidFill>
                <a:latin typeface="Arial" pitchFamily="34" charset="0"/>
                <a:ea typeface="微软雅黑" pitchFamily="34" charset="-122"/>
              </a:rPr>
              <a:t>的图片</a:t>
            </a:r>
            <a:r>
              <a:rPr lang="en-US" altLang="zh-CN" sz="1400" dirty="0" smtClean="0">
                <a:solidFill>
                  <a:schemeClr val="tx1">
                    <a:lumMod val="50000"/>
                  </a:schemeClr>
                </a:solidFill>
                <a:latin typeface="Arial" pitchFamily="34" charset="0"/>
                <a:ea typeface="微软雅黑" pitchFamily="34" charset="-122"/>
              </a:rPr>
              <a:t> </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r>
              <a:rPr lang="zh-CN" altLang="en-US" sz="1400" dirty="0" smtClean="0">
                <a:solidFill>
                  <a:schemeClr val="tx1">
                    <a:lumMod val="50000"/>
                  </a:schemeClr>
                </a:solidFill>
                <a:latin typeface="Arial" pitchFamily="34" charset="0"/>
                <a:ea typeface="微软雅黑" pitchFamily="34" charset="-122"/>
              </a:rPr>
              <a:t>输出：</a:t>
            </a:r>
            <a:r>
              <a:rPr lang="en-US" altLang="zh-CN" sz="1400" dirty="0" smtClean="0">
                <a:solidFill>
                  <a:schemeClr val="tx1">
                    <a:lumMod val="50000"/>
                  </a:schemeClr>
                </a:solidFill>
                <a:latin typeface="Arial" pitchFamily="34" charset="0"/>
                <a:ea typeface="微软雅黑" pitchFamily="34" charset="-122"/>
              </a:rPr>
              <a:t>20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24</a:t>
            </a:r>
            <a:r>
              <a:rPr lang="zh-CN" altLang="en-US" sz="1400" dirty="0" smtClean="0">
                <a:solidFill>
                  <a:schemeClr val="tx1">
                    <a:lumMod val="50000"/>
                  </a:schemeClr>
                </a:solidFill>
                <a:ea typeface="微软雅黑" pitchFamily="34" charset="-122"/>
              </a:rPr>
              <a:t>*</a:t>
            </a:r>
            <a:r>
              <a:rPr lang="en-US" altLang="zh-CN" sz="1400" dirty="0" smtClean="0">
                <a:solidFill>
                  <a:schemeClr val="tx1">
                    <a:lumMod val="50000"/>
                  </a:schemeClr>
                </a:solidFill>
                <a:ea typeface="微软雅黑" pitchFamily="34" charset="-122"/>
              </a:rPr>
              <a:t>24</a:t>
            </a:r>
            <a:r>
              <a:rPr lang="zh-CN" altLang="en-US" sz="1400" dirty="0" smtClean="0">
                <a:solidFill>
                  <a:schemeClr val="tx1">
                    <a:lumMod val="50000"/>
                  </a:schemeClr>
                </a:solidFill>
                <a:ea typeface="微软雅黑" pitchFamily="34" charset="-122"/>
              </a:rPr>
              <a:t>的特征图</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卷积核：</a:t>
            </a:r>
            <a:r>
              <a:rPr lang="en-US" altLang="zh-CN" sz="1400" dirty="0" smtClean="0">
                <a:solidFill>
                  <a:schemeClr val="tx1">
                    <a:lumMod val="50000"/>
                  </a:schemeClr>
                </a:solidFill>
                <a:ea typeface="微软雅黑" pitchFamily="34" charset="-122"/>
              </a:rPr>
              <a:t>20</a:t>
            </a: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参数：</a:t>
            </a:r>
            <a:r>
              <a:rPr lang="en-US" altLang="zh-CN" sz="1400" dirty="0" smtClean="0">
                <a:solidFill>
                  <a:schemeClr val="tx1">
                    <a:lumMod val="50000"/>
                  </a:schemeClr>
                </a:solidFill>
                <a:ea typeface="微软雅黑" pitchFamily="34" charset="-122"/>
              </a:rPr>
              <a:t>( 5*5) * 20 + 20 =  520</a:t>
            </a: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输出神经元：</a:t>
            </a:r>
            <a:r>
              <a:rPr lang="en-US" altLang="zh-CN" sz="1400" dirty="0" smtClean="0">
                <a:solidFill>
                  <a:schemeClr val="tx1">
                    <a:lumMod val="50000"/>
                  </a:schemeClr>
                </a:solidFill>
                <a:ea typeface="微软雅黑" pitchFamily="34" charset="-122"/>
              </a:rPr>
              <a:t>( 24*24)*20</a:t>
            </a:r>
            <a:endParaRPr lang="en-US" altLang="zh-CN" sz="1400" dirty="0" smtClean="0">
              <a:solidFill>
                <a:schemeClr val="tx1">
                  <a:lumMod val="50000"/>
                </a:schemeClr>
              </a:solidFill>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连接数：</a:t>
            </a:r>
            <a:endParaRPr lang="en-US" altLang="zh-CN" sz="1400" dirty="0" smtClean="0">
              <a:solidFill>
                <a:schemeClr val="tx1">
                  <a:lumMod val="50000"/>
                </a:schemeClr>
              </a:solidFill>
              <a:ea typeface="微软雅黑" pitchFamily="34" charset="-122"/>
            </a:endParaRPr>
          </a:p>
          <a:p>
            <a:pPr>
              <a:lnSpc>
                <a:spcPct val="130000"/>
              </a:lnSpc>
            </a:pPr>
            <a:r>
              <a:rPr lang="en-US" altLang="zh-CN" sz="1400" dirty="0" smtClean="0">
                <a:solidFill>
                  <a:schemeClr val="tx2">
                    <a:lumMod val="50000"/>
                  </a:schemeClr>
                </a:solidFill>
              </a:rPr>
              <a:t>20</a:t>
            </a:r>
            <a:r>
              <a:rPr lang="zh-CN" altLang="en-US" sz="1400" dirty="0" smtClean="0">
                <a:solidFill>
                  <a:schemeClr val="tx2">
                    <a:lumMod val="50000"/>
                  </a:schemeClr>
                </a:solidFill>
              </a:rPr>
              <a:t>*（</a:t>
            </a:r>
            <a:r>
              <a:rPr lang="en-US" altLang="zh-CN" sz="1400" dirty="0" smtClean="0">
                <a:solidFill>
                  <a:schemeClr val="tx2">
                    <a:lumMod val="50000"/>
                  </a:schemeClr>
                </a:solidFill>
              </a:rPr>
              <a:t>24</a:t>
            </a:r>
            <a:r>
              <a:rPr lang="zh-CN" altLang="en-US" sz="1400" dirty="0" smtClean="0">
                <a:solidFill>
                  <a:schemeClr val="tx2">
                    <a:lumMod val="50000"/>
                  </a:schemeClr>
                </a:solidFill>
              </a:rPr>
              <a:t>*</a:t>
            </a:r>
            <a:r>
              <a:rPr lang="en-US" altLang="zh-CN" sz="1400" dirty="0" smtClean="0">
                <a:solidFill>
                  <a:schemeClr val="tx2">
                    <a:lumMod val="50000"/>
                  </a:schemeClr>
                </a:solidFill>
              </a:rPr>
              <a:t>24</a:t>
            </a:r>
            <a:r>
              <a:rPr lang="zh-CN" altLang="en-US" sz="1400" dirty="0" smtClean="0">
                <a:solidFill>
                  <a:schemeClr val="tx2">
                    <a:lumMod val="50000"/>
                  </a:schemeClr>
                </a:solidFill>
              </a:rPr>
              <a:t>）*（</a:t>
            </a:r>
            <a:r>
              <a:rPr lang="en-US" altLang="zh-CN" sz="1400" dirty="0" smtClean="0">
                <a:solidFill>
                  <a:schemeClr val="tx2">
                    <a:lumMod val="50000"/>
                  </a:schemeClr>
                </a:solidFill>
              </a:rPr>
              <a:t>26</a:t>
            </a:r>
            <a:r>
              <a:rPr lang="zh-CN" altLang="en-US" sz="1400" dirty="0" smtClean="0">
                <a:solidFill>
                  <a:schemeClr val="tx2">
                    <a:lumMod val="50000"/>
                  </a:schemeClr>
                </a:solidFill>
              </a:rPr>
              <a:t>） </a:t>
            </a:r>
            <a:r>
              <a:rPr lang="en-US" altLang="zh-CN" sz="1400" dirty="0" smtClean="0">
                <a:solidFill>
                  <a:schemeClr val="tx2">
                    <a:lumMod val="50000"/>
                  </a:schemeClr>
                </a:solidFill>
              </a:rPr>
              <a:t>= 299520</a:t>
            </a:r>
            <a:endParaRPr lang="en-US" altLang="zh-CN" sz="1400" dirty="0" smtClean="0">
              <a:solidFill>
                <a:schemeClr val="tx2">
                  <a:lumMod val="50000"/>
                </a:schemeClr>
              </a:solidFill>
              <a:ea typeface="微软雅黑" pitchFamily="34" charset="-122"/>
            </a:endParaRPr>
          </a:p>
        </p:txBody>
      </p:sp>
      <p:pic>
        <p:nvPicPr>
          <p:cNvPr id="3074" name="Picture 2"/>
          <p:cNvPicPr>
            <a:picLocks noChangeAspect="1" noChangeArrowheads="1"/>
          </p:cNvPicPr>
          <p:nvPr/>
        </p:nvPicPr>
        <p:blipFill>
          <a:blip r:embed="rId1"/>
          <a:srcRect/>
          <a:stretch>
            <a:fillRect/>
          </a:stretch>
        </p:blipFill>
        <p:spPr bwMode="auto">
          <a:xfrm>
            <a:off x="986596" y="1281119"/>
            <a:ext cx="7358114" cy="5357827"/>
          </a:xfrm>
          <a:prstGeom prst="rect">
            <a:avLst/>
          </a:prstGeom>
          <a:noFill/>
          <a:ln w="9525">
            <a:noFill/>
            <a:miter lim="800000"/>
            <a:headEnd/>
            <a:tailEnd/>
          </a:ln>
          <a:effectLst/>
        </p:spPr>
      </p:pic>
      <p:sp>
        <p:nvSpPr>
          <p:cNvPr id="11" name="TextBox 10"/>
          <p:cNvSpPr txBox="1"/>
          <p:nvPr/>
        </p:nvSpPr>
        <p:spPr>
          <a:xfrm>
            <a:off x="8416148" y="4424368"/>
            <a:ext cx="2786082" cy="1772793"/>
          </a:xfrm>
          <a:prstGeom prst="rect">
            <a:avLst/>
          </a:prstGeom>
          <a:noFill/>
        </p:spPr>
        <p:txBody>
          <a:bodyPr wrap="square" rtlCol="0">
            <a:spAutoFit/>
          </a:bodyPr>
          <a:lstStyle/>
          <a:p>
            <a:pPr>
              <a:lnSpc>
                <a:spcPct val="130000"/>
              </a:lnSpc>
            </a:pPr>
            <a:r>
              <a:rPr lang="zh-CN" altLang="en-US" sz="1400" b="1" dirty="0" smtClean="0">
                <a:solidFill>
                  <a:schemeClr val="tx2">
                    <a:lumMod val="50000"/>
                  </a:schemeClr>
                </a:solidFill>
                <a:latin typeface="Arial" pitchFamily="34" charset="0"/>
                <a:ea typeface="微软雅黑" pitchFamily="34" charset="-122"/>
              </a:rPr>
              <a:t>注意：</a:t>
            </a:r>
            <a:endParaRPr lang="en-US" altLang="zh-CN" sz="1400" b="1" dirty="0" smtClean="0">
              <a:solidFill>
                <a:schemeClr val="tx2">
                  <a:lumMod val="50000"/>
                </a:schemeClr>
              </a:solidFill>
              <a:latin typeface="Arial" pitchFamily="34" charset="0"/>
              <a:ea typeface="微软雅黑" pitchFamily="34" charset="-122"/>
            </a:endParaRPr>
          </a:p>
          <a:p>
            <a:pPr>
              <a:lnSpc>
                <a:spcPct val="130000"/>
              </a:lnSpc>
            </a:pPr>
            <a:r>
              <a:rPr lang="en-US" altLang="zh-CN" sz="1400" b="1" dirty="0" smtClean="0">
                <a:solidFill>
                  <a:schemeClr val="tx2">
                    <a:lumMod val="50000"/>
                  </a:schemeClr>
                </a:solidFill>
                <a:ea typeface="微软雅黑" pitchFamily="34" charset="-122"/>
              </a:rPr>
              <a:t>       </a:t>
            </a:r>
            <a:r>
              <a:rPr lang="zh-CN" altLang="en-US" sz="1400" b="1" dirty="0" smtClean="0">
                <a:solidFill>
                  <a:schemeClr val="tx2">
                    <a:lumMod val="50000"/>
                  </a:schemeClr>
                </a:solidFill>
                <a:ea typeface="微软雅黑" pitchFamily="34" charset="-122"/>
              </a:rPr>
              <a:t>部分文章定义中，卷积层操作包括</a:t>
            </a:r>
            <a:r>
              <a:rPr lang="en-US" altLang="zh-CN" sz="1400" b="1" dirty="0" err="1" smtClean="0">
                <a:solidFill>
                  <a:schemeClr val="tx2">
                    <a:lumMod val="50000"/>
                  </a:schemeClr>
                </a:solidFill>
                <a:ea typeface="微软雅黑" pitchFamily="34" charset="-122"/>
              </a:rPr>
              <a:t>conv+pool+sigmoid</a:t>
            </a:r>
            <a:endParaRPr lang="en-US" altLang="zh-CN" sz="1400" b="1" dirty="0" smtClean="0">
              <a:solidFill>
                <a:schemeClr val="tx2">
                  <a:lumMod val="50000"/>
                </a:schemeClr>
              </a:solidFill>
              <a:ea typeface="微软雅黑" pitchFamily="34" charset="-122"/>
            </a:endParaRPr>
          </a:p>
          <a:p>
            <a:pPr>
              <a:lnSpc>
                <a:spcPct val="130000"/>
              </a:lnSpc>
            </a:pPr>
            <a:r>
              <a:rPr lang="en-US" altLang="zh-CN" sz="1400" b="1" dirty="0" smtClean="0">
                <a:solidFill>
                  <a:schemeClr val="tx2">
                    <a:lumMod val="50000"/>
                  </a:schemeClr>
                </a:solidFill>
                <a:ea typeface="微软雅黑" pitchFamily="34" charset="-122"/>
              </a:rPr>
              <a:t>       </a:t>
            </a:r>
            <a:r>
              <a:rPr lang="zh-CN" altLang="en-US" sz="1400" b="1" dirty="0" smtClean="0">
                <a:solidFill>
                  <a:schemeClr val="tx2">
                    <a:lumMod val="50000"/>
                  </a:schemeClr>
                </a:solidFill>
                <a:ea typeface="微软雅黑" pitchFamily="34" charset="-122"/>
              </a:rPr>
              <a:t>但是本文中我们理解的时候每一层实际上是一个单一的运算操作，不一定包括激活函数</a:t>
            </a:r>
            <a:endParaRPr lang="zh-CN" altLang="en-US" sz="1400" b="1" dirty="0" smtClean="0">
              <a:solidFill>
                <a:schemeClr val="tx2">
                  <a:lumMod val="50000"/>
                </a:schemeClr>
              </a:solidFill>
              <a:latin typeface="Arial" pitchFamily="34" charset="0"/>
              <a:ea typeface="微软雅黑"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S2</a:t>
            </a:r>
            <a:r>
              <a:rPr lang="zh-CN" altLang="en-US"/>
              <a:t>池化层</a:t>
            </a:r>
            <a:endParaRPr lang="zh-CN" altLang="en-US"/>
          </a:p>
        </p:txBody>
      </p:sp>
      <p:sp>
        <p:nvSpPr>
          <p:cNvPr id="3" name="内容占位符 2"/>
          <p:cNvSpPr>
            <a:spLocks noGrp="1"/>
          </p:cNvSpPr>
          <p:nvPr>
            <p:ph idx="1"/>
          </p:nvPr>
        </p:nvSpPr>
        <p:spPr/>
        <p:txBody>
          <a:bodyPr/>
          <a:p>
            <a:endParaRPr lang="zh-CN" altLang="en-US"/>
          </a:p>
        </p:txBody>
      </p:sp>
      <p:sp>
        <p:nvSpPr>
          <p:cNvPr id="41" name="Content Placeholder 2"/>
          <p:cNvSpPr txBox="1"/>
          <p:nvPr/>
        </p:nvSpPr>
        <p:spPr bwMode="auto">
          <a:xfrm>
            <a:off x="482012" y="5351463"/>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591755" y="1552577"/>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Arial" pitchFamily="34" charset="0"/>
            </a:endParaRPr>
          </a:p>
          <a:p>
            <a:pPr>
              <a:buFont typeface="Arial" pitchFamily="34" charset="0"/>
              <a:buNone/>
              <a:defRPr/>
            </a:pPr>
            <a:endParaRPr lang="zh-CN" altLang="en-US" dirty="0">
              <a:solidFill>
                <a:schemeClr val="tx1">
                  <a:lumMod val="50000"/>
                </a:schemeClr>
              </a:solidFill>
              <a:latin typeface="Arial" pitchFamily="34" charset="0"/>
            </a:endParaRPr>
          </a:p>
        </p:txBody>
      </p:sp>
      <p:sp>
        <p:nvSpPr>
          <p:cNvPr id="9" name="TextBox 8"/>
          <p:cNvSpPr txBox="1"/>
          <p:nvPr/>
        </p:nvSpPr>
        <p:spPr>
          <a:xfrm>
            <a:off x="8016098" y="1409684"/>
            <a:ext cx="2714644" cy="2052870"/>
          </a:xfrm>
          <a:prstGeom prst="rect">
            <a:avLst/>
          </a:prstGeom>
          <a:noFill/>
        </p:spPr>
        <p:txBody>
          <a:bodyPr wrap="square" rtlCol="0">
            <a:spAutoFit/>
          </a:bodyPr>
          <a:lstStyle/>
          <a:p>
            <a:pPr>
              <a:lnSpc>
                <a:spcPct val="130000"/>
              </a:lnSpc>
            </a:pPr>
            <a:r>
              <a:rPr lang="zh-CN" altLang="en-US" sz="1400" dirty="0" smtClean="0">
                <a:solidFill>
                  <a:schemeClr val="tx1">
                    <a:lumMod val="50000"/>
                  </a:schemeClr>
                </a:solidFill>
                <a:latin typeface="Arial" pitchFamily="34" charset="0"/>
                <a:ea typeface="微软雅黑" pitchFamily="34" charset="-122"/>
              </a:rPr>
              <a:t>输入：</a:t>
            </a:r>
            <a:r>
              <a:rPr lang="en-US" altLang="zh-CN" sz="1400" dirty="0" smtClean="0">
                <a:solidFill>
                  <a:schemeClr val="tx1">
                    <a:lumMod val="50000"/>
                  </a:schemeClr>
                </a:solidFill>
                <a:ea typeface="微软雅黑" pitchFamily="34" charset="-122"/>
              </a:rPr>
              <a:t>20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latin typeface="Arial" pitchFamily="34" charset="0"/>
                <a:ea typeface="微软雅黑" pitchFamily="34" charset="-122"/>
              </a:rPr>
              <a:t>24</a:t>
            </a:r>
            <a:r>
              <a:rPr lang="zh-CN" altLang="en-US" sz="1400" dirty="0" smtClean="0">
                <a:solidFill>
                  <a:schemeClr val="tx1">
                    <a:lumMod val="50000"/>
                  </a:schemeClr>
                </a:solidFill>
                <a:latin typeface="Arial" pitchFamily="34" charset="0"/>
                <a:ea typeface="微软雅黑" pitchFamily="34" charset="-122"/>
              </a:rPr>
              <a:t>*</a:t>
            </a:r>
            <a:r>
              <a:rPr lang="en-US" altLang="zh-CN" sz="1400" dirty="0" smtClean="0">
                <a:solidFill>
                  <a:schemeClr val="tx1">
                    <a:lumMod val="50000"/>
                  </a:schemeClr>
                </a:solidFill>
                <a:latin typeface="Arial" pitchFamily="34" charset="0"/>
                <a:ea typeface="微软雅黑" pitchFamily="34" charset="-122"/>
              </a:rPr>
              <a:t>24</a:t>
            </a:r>
            <a:r>
              <a:rPr lang="zh-CN" altLang="en-US" sz="1400" dirty="0" smtClean="0">
                <a:solidFill>
                  <a:schemeClr val="tx1">
                    <a:lumMod val="50000"/>
                  </a:schemeClr>
                </a:solidFill>
                <a:latin typeface="Arial" pitchFamily="34" charset="0"/>
                <a:ea typeface="微软雅黑" pitchFamily="34" charset="-122"/>
              </a:rPr>
              <a:t>的</a:t>
            </a:r>
            <a:r>
              <a:rPr lang="zh-CN" altLang="en-US" sz="1400" dirty="0" smtClean="0">
                <a:solidFill>
                  <a:schemeClr val="tx1">
                    <a:lumMod val="50000"/>
                  </a:schemeClr>
                </a:solidFill>
                <a:ea typeface="微软雅黑" pitchFamily="34" charset="-122"/>
              </a:rPr>
              <a:t>特征</a:t>
            </a:r>
            <a:r>
              <a:rPr lang="zh-CN" altLang="en-US" sz="1400" dirty="0" smtClean="0">
                <a:solidFill>
                  <a:schemeClr val="tx1">
                    <a:lumMod val="50000"/>
                  </a:schemeClr>
                </a:solidFill>
                <a:latin typeface="Arial" pitchFamily="34" charset="0"/>
                <a:ea typeface="微软雅黑" pitchFamily="34" charset="-122"/>
              </a:rPr>
              <a:t>图</a:t>
            </a:r>
            <a:r>
              <a:rPr lang="en-US" altLang="zh-CN" sz="1400" dirty="0" smtClean="0">
                <a:solidFill>
                  <a:schemeClr val="tx1">
                    <a:lumMod val="50000"/>
                  </a:schemeClr>
                </a:solidFill>
                <a:latin typeface="Arial" pitchFamily="34" charset="0"/>
                <a:ea typeface="微软雅黑" pitchFamily="34" charset="-122"/>
              </a:rPr>
              <a:t> </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r>
              <a:rPr lang="zh-CN" altLang="en-US" sz="1400" dirty="0" smtClean="0">
                <a:solidFill>
                  <a:schemeClr val="tx1">
                    <a:lumMod val="50000"/>
                  </a:schemeClr>
                </a:solidFill>
                <a:latin typeface="Arial" pitchFamily="34" charset="0"/>
                <a:ea typeface="微软雅黑" pitchFamily="34" charset="-122"/>
              </a:rPr>
              <a:t>输出：</a:t>
            </a:r>
            <a:r>
              <a:rPr lang="en-US" altLang="zh-CN" sz="1400" dirty="0" smtClean="0">
                <a:solidFill>
                  <a:schemeClr val="tx1">
                    <a:lumMod val="50000"/>
                  </a:schemeClr>
                </a:solidFill>
                <a:latin typeface="Arial" pitchFamily="34" charset="0"/>
                <a:ea typeface="微软雅黑" pitchFamily="34" charset="-122"/>
              </a:rPr>
              <a:t>20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12</a:t>
            </a:r>
            <a:r>
              <a:rPr lang="zh-CN" altLang="en-US" sz="1400" dirty="0" smtClean="0">
                <a:solidFill>
                  <a:schemeClr val="tx1">
                    <a:lumMod val="50000"/>
                  </a:schemeClr>
                </a:solidFill>
                <a:ea typeface="微软雅黑" pitchFamily="34" charset="-122"/>
              </a:rPr>
              <a:t>*</a:t>
            </a:r>
            <a:r>
              <a:rPr lang="en-US" altLang="zh-CN" sz="1400" dirty="0" smtClean="0">
                <a:solidFill>
                  <a:schemeClr val="tx1">
                    <a:lumMod val="50000"/>
                  </a:schemeClr>
                </a:solidFill>
                <a:ea typeface="微软雅黑" pitchFamily="34" charset="-122"/>
              </a:rPr>
              <a:t>12</a:t>
            </a:r>
            <a:r>
              <a:rPr lang="zh-CN" altLang="en-US" sz="1400" dirty="0" smtClean="0">
                <a:solidFill>
                  <a:schemeClr val="tx1">
                    <a:lumMod val="50000"/>
                  </a:schemeClr>
                </a:solidFill>
                <a:ea typeface="微软雅黑" pitchFamily="34" charset="-122"/>
              </a:rPr>
              <a:t>的特征图</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输出神经元：</a:t>
            </a:r>
            <a:r>
              <a:rPr lang="en-US" altLang="zh-CN" sz="1400" dirty="0" smtClean="0">
                <a:solidFill>
                  <a:schemeClr val="tx1">
                    <a:lumMod val="50000"/>
                  </a:schemeClr>
                </a:solidFill>
                <a:ea typeface="微软雅黑" pitchFamily="34" charset="-122"/>
              </a:rPr>
              <a:t>( 12 * 12) * 20</a:t>
            </a:r>
            <a:endParaRPr lang="en-US" altLang="zh-CN" sz="1400" dirty="0" smtClean="0">
              <a:solidFill>
                <a:schemeClr val="tx1">
                  <a:lumMod val="50000"/>
                </a:schemeClr>
              </a:solidFill>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连接数：</a:t>
            </a:r>
            <a:endParaRPr lang="en-US" altLang="zh-CN" sz="1400" dirty="0" smtClean="0">
              <a:solidFill>
                <a:schemeClr val="tx1">
                  <a:lumMod val="50000"/>
                </a:schemeClr>
              </a:solidFill>
              <a:ea typeface="微软雅黑" pitchFamily="34" charset="-122"/>
            </a:endParaRPr>
          </a:p>
          <a:p>
            <a:pPr>
              <a:lnSpc>
                <a:spcPct val="130000"/>
              </a:lnSpc>
            </a:pPr>
            <a:r>
              <a:rPr lang="en-US" altLang="zh-CN" sz="1400" dirty="0" smtClean="0">
                <a:solidFill>
                  <a:schemeClr val="tx2">
                    <a:lumMod val="50000"/>
                  </a:schemeClr>
                </a:solidFill>
              </a:rPr>
              <a:t>20</a:t>
            </a:r>
            <a:r>
              <a:rPr lang="zh-CN" altLang="en-US" sz="1400" dirty="0" smtClean="0">
                <a:solidFill>
                  <a:schemeClr val="tx2">
                    <a:lumMod val="50000"/>
                  </a:schemeClr>
                </a:solidFill>
              </a:rPr>
              <a:t>*（</a:t>
            </a:r>
            <a:r>
              <a:rPr lang="en-US" altLang="zh-CN" sz="1400" dirty="0" smtClean="0">
                <a:solidFill>
                  <a:schemeClr val="tx2">
                    <a:lumMod val="50000"/>
                  </a:schemeClr>
                </a:solidFill>
              </a:rPr>
              <a:t>12</a:t>
            </a:r>
            <a:r>
              <a:rPr lang="zh-CN" altLang="en-US" sz="1400" dirty="0" smtClean="0">
                <a:solidFill>
                  <a:schemeClr val="tx2">
                    <a:lumMod val="50000"/>
                  </a:schemeClr>
                </a:solidFill>
              </a:rPr>
              <a:t>*</a:t>
            </a:r>
            <a:r>
              <a:rPr lang="en-US" altLang="zh-CN" sz="1400" dirty="0" smtClean="0">
                <a:solidFill>
                  <a:schemeClr val="tx2">
                    <a:lumMod val="50000"/>
                  </a:schemeClr>
                </a:solidFill>
              </a:rPr>
              <a:t>12</a:t>
            </a:r>
            <a:r>
              <a:rPr lang="zh-CN" altLang="en-US" sz="1400" dirty="0" smtClean="0">
                <a:solidFill>
                  <a:schemeClr val="tx2">
                    <a:lumMod val="50000"/>
                  </a:schemeClr>
                </a:solidFill>
              </a:rPr>
              <a:t>）*（</a:t>
            </a:r>
            <a:r>
              <a:rPr lang="en-US" altLang="zh-CN" sz="1400" dirty="0" smtClean="0">
                <a:solidFill>
                  <a:schemeClr val="tx2">
                    <a:lumMod val="50000"/>
                  </a:schemeClr>
                </a:solidFill>
              </a:rPr>
              <a:t>4</a:t>
            </a:r>
            <a:r>
              <a:rPr lang="zh-CN" altLang="en-US" sz="1400" dirty="0" smtClean="0">
                <a:solidFill>
                  <a:schemeClr val="tx2">
                    <a:lumMod val="50000"/>
                  </a:schemeClr>
                </a:solidFill>
              </a:rPr>
              <a:t>）</a:t>
            </a:r>
            <a:r>
              <a:rPr lang="en-US" altLang="zh-CN" sz="1400" dirty="0" smtClean="0">
                <a:solidFill>
                  <a:schemeClr val="tx2">
                    <a:lumMod val="50000"/>
                  </a:schemeClr>
                </a:solidFill>
              </a:rPr>
              <a:t>= 11520</a:t>
            </a:r>
            <a:endParaRPr lang="en-US" altLang="zh-CN" sz="1400" dirty="0" smtClean="0">
              <a:solidFill>
                <a:schemeClr val="tx2">
                  <a:lumMod val="50000"/>
                </a:schemeClr>
              </a:solidFill>
              <a:ea typeface="微软雅黑" pitchFamily="34" charset="-122"/>
            </a:endParaRPr>
          </a:p>
        </p:txBody>
      </p:sp>
      <p:sp>
        <p:nvSpPr>
          <p:cNvPr id="11" name="TextBox 10"/>
          <p:cNvSpPr txBox="1"/>
          <p:nvPr/>
        </p:nvSpPr>
        <p:spPr>
          <a:xfrm>
            <a:off x="8016098" y="3981452"/>
            <a:ext cx="2786082" cy="652486"/>
          </a:xfrm>
          <a:prstGeom prst="rect">
            <a:avLst/>
          </a:prstGeom>
          <a:noFill/>
        </p:spPr>
        <p:txBody>
          <a:bodyPr wrap="square" rtlCol="0">
            <a:spAutoFit/>
          </a:bodyPr>
          <a:lstStyle/>
          <a:p>
            <a:pPr>
              <a:lnSpc>
                <a:spcPct val="130000"/>
              </a:lnSpc>
            </a:pPr>
            <a:r>
              <a:rPr lang="zh-CN" altLang="en-US" sz="1400" b="1" dirty="0" smtClean="0">
                <a:solidFill>
                  <a:schemeClr val="tx2">
                    <a:lumMod val="50000"/>
                  </a:schemeClr>
                </a:solidFill>
                <a:latin typeface="Arial" pitchFamily="34" charset="0"/>
                <a:ea typeface="微软雅黑" pitchFamily="34" charset="-122"/>
              </a:rPr>
              <a:t>注意：</a:t>
            </a:r>
            <a:endParaRPr lang="en-US" altLang="zh-CN" sz="1400" b="1" dirty="0" smtClean="0">
              <a:solidFill>
                <a:schemeClr val="tx2">
                  <a:lumMod val="50000"/>
                </a:schemeClr>
              </a:solidFill>
              <a:latin typeface="Arial" pitchFamily="34" charset="0"/>
              <a:ea typeface="微软雅黑" pitchFamily="34" charset="-122"/>
            </a:endParaRPr>
          </a:p>
          <a:p>
            <a:pPr>
              <a:lnSpc>
                <a:spcPct val="130000"/>
              </a:lnSpc>
            </a:pPr>
            <a:r>
              <a:rPr lang="en-US" altLang="zh-CN" sz="1400" b="1" dirty="0" smtClean="0">
                <a:solidFill>
                  <a:schemeClr val="tx2">
                    <a:lumMod val="50000"/>
                  </a:schemeClr>
                </a:solidFill>
                <a:ea typeface="微软雅黑" pitchFamily="34" charset="-122"/>
              </a:rPr>
              <a:t>       kernel</a:t>
            </a:r>
            <a:r>
              <a:rPr lang="zh-CN" altLang="en-US" sz="1400" b="1" dirty="0" smtClean="0">
                <a:solidFill>
                  <a:schemeClr val="tx2">
                    <a:lumMod val="50000"/>
                  </a:schemeClr>
                </a:solidFill>
                <a:ea typeface="微软雅黑" pitchFamily="34" charset="-122"/>
              </a:rPr>
              <a:t>一般为</a:t>
            </a:r>
            <a:r>
              <a:rPr lang="en-US" altLang="zh-CN" sz="1400" b="1" dirty="0" smtClean="0">
                <a:solidFill>
                  <a:schemeClr val="tx2">
                    <a:lumMod val="50000"/>
                  </a:schemeClr>
                </a:solidFill>
                <a:ea typeface="微软雅黑" pitchFamily="34" charset="-122"/>
              </a:rPr>
              <a:t>2*2</a:t>
            </a:r>
            <a:r>
              <a:rPr lang="zh-CN" altLang="en-US" sz="1400" b="1" dirty="0" smtClean="0">
                <a:solidFill>
                  <a:schemeClr val="tx2">
                    <a:lumMod val="50000"/>
                  </a:schemeClr>
                </a:solidFill>
                <a:ea typeface="微软雅黑" pitchFamily="34" charset="-122"/>
              </a:rPr>
              <a:t>，不能过大</a:t>
            </a:r>
            <a:r>
              <a:rPr lang="en-US" altLang="zh-CN" sz="1400" b="1" dirty="0" smtClean="0">
                <a:solidFill>
                  <a:schemeClr val="tx2">
                    <a:lumMod val="50000"/>
                  </a:schemeClr>
                </a:solidFill>
                <a:ea typeface="微软雅黑" pitchFamily="34" charset="-122"/>
              </a:rPr>
              <a:t>    </a:t>
            </a:r>
            <a:endParaRPr lang="en-US" altLang="zh-CN" sz="1400" b="1" dirty="0" smtClean="0">
              <a:solidFill>
                <a:schemeClr val="tx2">
                  <a:lumMod val="50000"/>
                </a:schemeClr>
              </a:solidFill>
              <a:latin typeface="Arial" pitchFamily="34" charset="0"/>
              <a:ea typeface="微软雅黑" pitchFamily="34" charset="-122"/>
            </a:endParaRPr>
          </a:p>
        </p:txBody>
      </p:sp>
      <p:pic>
        <p:nvPicPr>
          <p:cNvPr id="10" name="Picture 2"/>
          <p:cNvPicPr>
            <a:picLocks noChangeArrowheads="1"/>
          </p:cNvPicPr>
          <p:nvPr/>
        </p:nvPicPr>
        <p:blipFill>
          <a:blip r:embed="rId1"/>
          <a:srcRect/>
          <a:stretch>
            <a:fillRect/>
          </a:stretch>
        </p:blipFill>
        <p:spPr bwMode="auto">
          <a:xfrm>
            <a:off x="586260" y="1339296"/>
            <a:ext cx="7358400" cy="5356800"/>
          </a:xfrm>
          <a:prstGeom prst="rect">
            <a:avLst/>
          </a:prstGeom>
          <a:noFill/>
          <a:ln w="9525">
            <a:noFill/>
            <a:miter lim="800000"/>
            <a:headEnd/>
            <a:tailEnd/>
          </a:ln>
          <a:effectLst/>
        </p:spPr>
      </p:pic>
      <p:sp>
        <p:nvSpPr>
          <p:cNvPr id="12" name="TextBox 11"/>
          <p:cNvSpPr txBox="1"/>
          <p:nvPr/>
        </p:nvSpPr>
        <p:spPr>
          <a:xfrm>
            <a:off x="8016098" y="4767270"/>
            <a:ext cx="2786082" cy="1492716"/>
          </a:xfrm>
          <a:prstGeom prst="rect">
            <a:avLst/>
          </a:prstGeom>
          <a:noFill/>
        </p:spPr>
        <p:txBody>
          <a:bodyPr wrap="square" rtlCol="0">
            <a:spAutoFit/>
          </a:bodyPr>
          <a:lstStyle/>
          <a:p>
            <a:pPr>
              <a:lnSpc>
                <a:spcPct val="130000"/>
              </a:lnSpc>
            </a:pPr>
            <a:r>
              <a:rPr lang="zh-CN" altLang="en-US" sz="1400" b="1" dirty="0" smtClean="0">
                <a:solidFill>
                  <a:schemeClr val="tx2">
                    <a:lumMod val="50000"/>
                  </a:schemeClr>
                </a:solidFill>
                <a:ea typeface="微软雅黑" pitchFamily="34" charset="-122"/>
              </a:rPr>
              <a:t>参数：</a:t>
            </a:r>
            <a:endParaRPr lang="en-US" altLang="zh-CN" sz="1400" b="1" dirty="0" smtClean="0">
              <a:solidFill>
                <a:schemeClr val="tx2">
                  <a:lumMod val="50000"/>
                </a:schemeClr>
              </a:solidFill>
              <a:latin typeface="Arial" pitchFamily="34" charset="0"/>
              <a:ea typeface="微软雅黑" pitchFamily="34" charset="-122"/>
            </a:endParaRPr>
          </a:p>
          <a:p>
            <a:pPr>
              <a:lnSpc>
                <a:spcPct val="130000"/>
              </a:lnSpc>
            </a:pPr>
            <a:r>
              <a:rPr lang="en-US" altLang="zh-CN" sz="1400" b="1" dirty="0" smtClean="0">
                <a:solidFill>
                  <a:schemeClr val="tx2">
                    <a:lumMod val="50000"/>
                  </a:schemeClr>
                </a:solidFill>
                <a:ea typeface="微软雅黑" pitchFamily="34" charset="-122"/>
              </a:rPr>
              <a:t>       lenet-5</a:t>
            </a:r>
            <a:r>
              <a:rPr lang="zh-CN" altLang="en-US" sz="1400" b="1" dirty="0" smtClean="0">
                <a:solidFill>
                  <a:schemeClr val="tx2">
                    <a:lumMod val="50000"/>
                  </a:schemeClr>
                </a:solidFill>
                <a:ea typeface="微软雅黑" pitchFamily="34" charset="-122"/>
              </a:rPr>
              <a:t>中是将</a:t>
            </a:r>
            <a:r>
              <a:rPr lang="en-US" altLang="zh-CN" sz="1400" b="1" dirty="0" smtClean="0">
                <a:solidFill>
                  <a:schemeClr val="tx2">
                    <a:lumMod val="50000"/>
                  </a:schemeClr>
                </a:solidFill>
                <a:ea typeface="微软雅黑" pitchFamily="34" charset="-122"/>
              </a:rPr>
              <a:t>4</a:t>
            </a:r>
            <a:r>
              <a:rPr lang="zh-CN" altLang="en-US" sz="1400" b="1" dirty="0" smtClean="0">
                <a:solidFill>
                  <a:schemeClr val="tx2">
                    <a:lumMod val="50000"/>
                  </a:schemeClr>
                </a:solidFill>
                <a:ea typeface="微软雅黑" pitchFamily="34" charset="-122"/>
              </a:rPr>
              <a:t>个点进行</a:t>
            </a:r>
            <a:r>
              <a:rPr lang="en-US" altLang="zh-CN" sz="1400" b="1" dirty="0" err="1" smtClean="0">
                <a:solidFill>
                  <a:schemeClr val="tx2">
                    <a:lumMod val="50000"/>
                  </a:schemeClr>
                </a:solidFill>
                <a:ea typeface="微软雅黑" pitchFamily="34" charset="-122"/>
              </a:rPr>
              <a:t>wx+b</a:t>
            </a:r>
            <a:r>
              <a:rPr lang="zh-CN" altLang="en-US" sz="1400" b="1" dirty="0" smtClean="0">
                <a:solidFill>
                  <a:schemeClr val="tx2">
                    <a:lumMod val="50000"/>
                  </a:schemeClr>
                </a:solidFill>
                <a:ea typeface="微软雅黑" pitchFamily="34" charset="-122"/>
              </a:rPr>
              <a:t>操作得到新的点，有训练参数，而目前大部分</a:t>
            </a:r>
            <a:r>
              <a:rPr lang="en-US" altLang="zh-CN" sz="1400" b="1" dirty="0" smtClean="0">
                <a:solidFill>
                  <a:schemeClr val="tx2">
                    <a:lumMod val="50000"/>
                  </a:schemeClr>
                </a:solidFill>
                <a:ea typeface="微软雅黑" pitchFamily="34" charset="-122"/>
              </a:rPr>
              <a:t>pooling</a:t>
            </a:r>
            <a:r>
              <a:rPr lang="zh-CN" altLang="en-US" sz="1400" b="1" dirty="0" smtClean="0">
                <a:solidFill>
                  <a:schemeClr val="tx2">
                    <a:lumMod val="50000"/>
                  </a:schemeClr>
                </a:solidFill>
                <a:ea typeface="微软雅黑" pitchFamily="34" charset="-122"/>
              </a:rPr>
              <a:t>没有训练参数</a:t>
            </a:r>
            <a:r>
              <a:rPr lang="en-US" altLang="zh-CN" sz="1400" b="1" dirty="0" smtClean="0">
                <a:solidFill>
                  <a:schemeClr val="tx2">
                    <a:lumMod val="50000"/>
                  </a:schemeClr>
                </a:solidFill>
                <a:ea typeface="微软雅黑" pitchFamily="34" charset="-122"/>
              </a:rPr>
              <a:t> </a:t>
            </a:r>
            <a:endParaRPr lang="en-US" altLang="zh-CN" sz="1400" b="1" dirty="0" smtClean="0">
              <a:solidFill>
                <a:schemeClr val="tx2">
                  <a:lumMod val="50000"/>
                </a:schemeClr>
              </a:solidFill>
              <a:latin typeface="Arial" pitchFamily="34" charset="0"/>
              <a:ea typeface="微软雅黑"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C3</a:t>
            </a:r>
            <a:r>
              <a:rPr lang="zh-CN" altLang="zh-CN"/>
              <a:t>卷积层</a:t>
            </a:r>
            <a:endParaRPr lang="zh-CN" altLang="zh-CN"/>
          </a:p>
        </p:txBody>
      </p:sp>
      <p:sp>
        <p:nvSpPr>
          <p:cNvPr id="3" name="内容占位符 2"/>
          <p:cNvSpPr>
            <a:spLocks noGrp="1"/>
          </p:cNvSpPr>
          <p:nvPr>
            <p:ph idx="1"/>
          </p:nvPr>
        </p:nvSpPr>
        <p:spPr>
          <a:xfrm>
            <a:off x="847725" y="2054225"/>
            <a:ext cx="10515600" cy="4351338"/>
          </a:xfrm>
        </p:spPr>
        <p:txBody>
          <a:bodyPr/>
          <a:p>
            <a:endParaRPr lang="zh-CN" altLang="en-US"/>
          </a:p>
        </p:txBody>
      </p:sp>
      <p:sp>
        <p:nvSpPr>
          <p:cNvPr id="41" name="Content Placeholder 2"/>
          <p:cNvSpPr txBox="1"/>
          <p:nvPr/>
        </p:nvSpPr>
        <p:spPr bwMode="auto">
          <a:xfrm>
            <a:off x="1072562" y="5380038"/>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1182305" y="1581152"/>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Arial" pitchFamily="34" charset="0"/>
            </a:endParaRPr>
          </a:p>
          <a:p>
            <a:pPr>
              <a:buFont typeface="Arial" pitchFamily="34" charset="0"/>
              <a:buNone/>
              <a:defRPr/>
            </a:pPr>
            <a:endParaRPr lang="zh-CN" altLang="en-US" dirty="0">
              <a:solidFill>
                <a:schemeClr val="tx1">
                  <a:lumMod val="50000"/>
                </a:schemeClr>
              </a:solidFill>
              <a:latin typeface="Arial" pitchFamily="34" charset="0"/>
            </a:endParaRPr>
          </a:p>
        </p:txBody>
      </p:sp>
      <p:sp>
        <p:nvSpPr>
          <p:cNvPr id="9" name="TextBox 8"/>
          <p:cNvSpPr txBox="1"/>
          <p:nvPr/>
        </p:nvSpPr>
        <p:spPr>
          <a:xfrm>
            <a:off x="8606647" y="1438259"/>
            <a:ext cx="3044016" cy="2613023"/>
          </a:xfrm>
          <a:prstGeom prst="rect">
            <a:avLst/>
          </a:prstGeom>
          <a:noFill/>
        </p:spPr>
        <p:txBody>
          <a:bodyPr wrap="square" rtlCol="0">
            <a:spAutoFit/>
          </a:bodyPr>
          <a:lstStyle/>
          <a:p>
            <a:pPr>
              <a:lnSpc>
                <a:spcPct val="130000"/>
              </a:lnSpc>
            </a:pPr>
            <a:r>
              <a:rPr lang="zh-CN" altLang="en-US" sz="1400" dirty="0" smtClean="0">
                <a:solidFill>
                  <a:schemeClr val="tx1">
                    <a:lumMod val="50000"/>
                  </a:schemeClr>
                </a:solidFill>
                <a:latin typeface="Arial" pitchFamily="34" charset="0"/>
                <a:ea typeface="微软雅黑" pitchFamily="34" charset="-122"/>
              </a:rPr>
              <a:t>输入：</a:t>
            </a:r>
            <a:r>
              <a:rPr lang="en-US" altLang="zh-CN" sz="1400" dirty="0" smtClean="0">
                <a:solidFill>
                  <a:schemeClr val="tx1">
                    <a:lumMod val="50000"/>
                  </a:schemeClr>
                </a:solidFill>
                <a:ea typeface="微软雅黑" pitchFamily="34" charset="-122"/>
              </a:rPr>
              <a:t>20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12</a:t>
            </a:r>
            <a:r>
              <a:rPr lang="zh-CN" altLang="en-US" sz="1400" dirty="0" smtClean="0">
                <a:solidFill>
                  <a:schemeClr val="tx1">
                    <a:lumMod val="50000"/>
                  </a:schemeClr>
                </a:solidFill>
                <a:latin typeface="Arial" pitchFamily="34" charset="0"/>
                <a:ea typeface="微软雅黑" pitchFamily="34" charset="-122"/>
              </a:rPr>
              <a:t>*</a:t>
            </a:r>
            <a:r>
              <a:rPr lang="en-US" altLang="zh-CN" sz="1400" dirty="0" smtClean="0">
                <a:solidFill>
                  <a:schemeClr val="tx1">
                    <a:lumMod val="50000"/>
                  </a:schemeClr>
                </a:solidFill>
                <a:ea typeface="微软雅黑" pitchFamily="34" charset="-122"/>
              </a:rPr>
              <a:t>12</a:t>
            </a:r>
            <a:r>
              <a:rPr lang="zh-CN" altLang="en-US" sz="1400" dirty="0" smtClean="0">
                <a:solidFill>
                  <a:schemeClr val="tx1">
                    <a:lumMod val="50000"/>
                  </a:schemeClr>
                </a:solidFill>
                <a:latin typeface="Arial" pitchFamily="34" charset="0"/>
                <a:ea typeface="微软雅黑" pitchFamily="34" charset="-122"/>
              </a:rPr>
              <a:t>的特征图</a:t>
            </a:r>
            <a:r>
              <a:rPr lang="en-US" altLang="zh-CN" sz="1400" dirty="0" smtClean="0">
                <a:solidFill>
                  <a:schemeClr val="tx1">
                    <a:lumMod val="50000"/>
                  </a:schemeClr>
                </a:solidFill>
                <a:latin typeface="Arial" pitchFamily="34" charset="0"/>
                <a:ea typeface="微软雅黑" pitchFamily="34" charset="-122"/>
              </a:rPr>
              <a:t> </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r>
              <a:rPr lang="zh-CN" altLang="en-US" sz="1400" dirty="0" smtClean="0">
                <a:solidFill>
                  <a:schemeClr val="tx1">
                    <a:lumMod val="50000"/>
                  </a:schemeClr>
                </a:solidFill>
                <a:latin typeface="Arial" pitchFamily="34" charset="0"/>
                <a:ea typeface="微软雅黑" pitchFamily="34" charset="-122"/>
              </a:rPr>
              <a:t>输出：</a:t>
            </a:r>
            <a:r>
              <a:rPr lang="en-US" altLang="zh-CN" sz="1400" dirty="0" smtClean="0">
                <a:solidFill>
                  <a:schemeClr val="tx1">
                    <a:lumMod val="50000"/>
                  </a:schemeClr>
                </a:solidFill>
                <a:latin typeface="Arial" pitchFamily="34" charset="0"/>
                <a:ea typeface="微软雅黑" pitchFamily="34" charset="-122"/>
              </a:rPr>
              <a:t>50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8</a:t>
            </a:r>
            <a:r>
              <a:rPr lang="zh-CN" altLang="en-US" sz="1400" dirty="0" smtClean="0">
                <a:solidFill>
                  <a:schemeClr val="tx1">
                    <a:lumMod val="50000"/>
                  </a:schemeClr>
                </a:solidFill>
                <a:ea typeface="微软雅黑" pitchFamily="34" charset="-122"/>
              </a:rPr>
              <a:t>*</a:t>
            </a:r>
            <a:r>
              <a:rPr lang="en-US" altLang="zh-CN" sz="1400" dirty="0" smtClean="0">
                <a:solidFill>
                  <a:schemeClr val="tx1">
                    <a:lumMod val="50000"/>
                  </a:schemeClr>
                </a:solidFill>
                <a:ea typeface="微软雅黑" pitchFamily="34" charset="-122"/>
              </a:rPr>
              <a:t>8</a:t>
            </a:r>
            <a:r>
              <a:rPr lang="zh-CN" altLang="en-US" sz="1400" dirty="0" smtClean="0">
                <a:solidFill>
                  <a:schemeClr val="tx1">
                    <a:lumMod val="50000"/>
                  </a:schemeClr>
                </a:solidFill>
                <a:ea typeface="微软雅黑" pitchFamily="34" charset="-122"/>
              </a:rPr>
              <a:t>的特征图</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卷积核：</a:t>
            </a:r>
            <a:r>
              <a:rPr lang="en-US" altLang="zh-CN" sz="1400" dirty="0" smtClean="0">
                <a:solidFill>
                  <a:schemeClr val="tx1">
                    <a:lumMod val="50000"/>
                  </a:schemeClr>
                </a:solidFill>
                <a:ea typeface="微软雅黑" pitchFamily="34" charset="-122"/>
              </a:rPr>
              <a:t>20*50</a:t>
            </a: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参数：</a:t>
            </a:r>
            <a:r>
              <a:rPr lang="en-US" altLang="zh-CN" sz="1400" dirty="0" smtClean="0">
                <a:solidFill>
                  <a:schemeClr val="tx1">
                    <a:lumMod val="50000"/>
                  </a:schemeClr>
                </a:solidFill>
                <a:ea typeface="微软雅黑" pitchFamily="34" charset="-122"/>
              </a:rPr>
              <a:t>20*( 5*5) * 50 + 50 = 25050</a:t>
            </a: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输出神经元：</a:t>
            </a:r>
            <a:r>
              <a:rPr lang="en-US" altLang="zh-CN" sz="1400" dirty="0" smtClean="0">
                <a:solidFill>
                  <a:schemeClr val="tx1">
                    <a:lumMod val="50000"/>
                  </a:schemeClr>
                </a:solidFill>
                <a:ea typeface="微软雅黑" pitchFamily="34" charset="-122"/>
              </a:rPr>
              <a:t>( 8*8)*50</a:t>
            </a:r>
            <a:endParaRPr lang="en-US" altLang="zh-CN" sz="1400" dirty="0" smtClean="0">
              <a:solidFill>
                <a:schemeClr val="tx1">
                  <a:lumMod val="50000"/>
                </a:schemeClr>
              </a:solidFill>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连接数：</a:t>
            </a:r>
            <a:endParaRPr lang="en-US" altLang="zh-CN" sz="1400" dirty="0" smtClean="0">
              <a:solidFill>
                <a:schemeClr val="tx1">
                  <a:lumMod val="50000"/>
                </a:schemeClr>
              </a:solidFill>
              <a:ea typeface="微软雅黑" pitchFamily="34" charset="-122"/>
            </a:endParaRPr>
          </a:p>
          <a:p>
            <a:pPr>
              <a:lnSpc>
                <a:spcPct val="130000"/>
              </a:lnSpc>
            </a:pPr>
            <a:r>
              <a:rPr lang="en-US" altLang="zh-CN" sz="1400" dirty="0" smtClean="0">
                <a:solidFill>
                  <a:schemeClr val="tx2">
                    <a:lumMod val="50000"/>
                  </a:schemeClr>
                </a:solidFill>
              </a:rPr>
              <a:t>50</a:t>
            </a:r>
            <a:r>
              <a:rPr lang="zh-CN" altLang="en-US" sz="1400" dirty="0" smtClean="0">
                <a:solidFill>
                  <a:schemeClr val="tx2">
                    <a:lumMod val="50000"/>
                  </a:schemeClr>
                </a:solidFill>
              </a:rPr>
              <a:t>*（</a:t>
            </a:r>
            <a:r>
              <a:rPr lang="en-US" altLang="zh-CN" sz="1400" dirty="0" smtClean="0">
                <a:solidFill>
                  <a:schemeClr val="tx2">
                    <a:lumMod val="50000"/>
                  </a:schemeClr>
                </a:solidFill>
              </a:rPr>
              <a:t>8</a:t>
            </a:r>
            <a:r>
              <a:rPr lang="zh-CN" altLang="en-US" sz="1400" dirty="0" smtClean="0">
                <a:solidFill>
                  <a:schemeClr val="tx2">
                    <a:lumMod val="50000"/>
                  </a:schemeClr>
                </a:solidFill>
              </a:rPr>
              <a:t>*</a:t>
            </a:r>
            <a:r>
              <a:rPr lang="en-US" altLang="zh-CN" sz="1400" dirty="0" smtClean="0">
                <a:solidFill>
                  <a:schemeClr val="tx2">
                    <a:lumMod val="50000"/>
                  </a:schemeClr>
                </a:solidFill>
              </a:rPr>
              <a:t>8</a:t>
            </a:r>
            <a:r>
              <a:rPr lang="zh-CN" altLang="en-US" sz="1400" dirty="0" smtClean="0">
                <a:solidFill>
                  <a:schemeClr val="tx2">
                    <a:lumMod val="50000"/>
                  </a:schemeClr>
                </a:solidFill>
              </a:rPr>
              <a:t>）* </a:t>
            </a:r>
            <a:r>
              <a:rPr lang="en-US" altLang="zh-CN" sz="1400" dirty="0" smtClean="0">
                <a:solidFill>
                  <a:schemeClr val="tx2">
                    <a:lumMod val="50000"/>
                  </a:schemeClr>
                </a:solidFill>
              </a:rPr>
              <a:t>20 *(5*5+1)</a:t>
            </a:r>
            <a:r>
              <a:rPr lang="zh-CN" altLang="en-US" sz="1400" dirty="0" smtClean="0">
                <a:solidFill>
                  <a:schemeClr val="tx2">
                    <a:lumMod val="50000"/>
                  </a:schemeClr>
                </a:solidFill>
              </a:rPr>
              <a:t> </a:t>
            </a:r>
            <a:r>
              <a:rPr lang="en-US" altLang="zh-CN" sz="1400" dirty="0" smtClean="0">
                <a:solidFill>
                  <a:schemeClr val="tx2">
                    <a:lumMod val="50000"/>
                  </a:schemeClr>
                </a:solidFill>
              </a:rPr>
              <a:t>= 1664000</a:t>
            </a:r>
            <a:endParaRPr lang="en-US" altLang="zh-CN" sz="1400" dirty="0" smtClean="0">
              <a:solidFill>
                <a:schemeClr val="tx2">
                  <a:lumMod val="50000"/>
                </a:schemeClr>
              </a:solidFill>
              <a:ea typeface="微软雅黑" pitchFamily="34" charset="-122"/>
            </a:endParaRPr>
          </a:p>
        </p:txBody>
      </p:sp>
      <p:sp>
        <p:nvSpPr>
          <p:cNvPr id="11" name="TextBox 10"/>
          <p:cNvSpPr txBox="1"/>
          <p:nvPr/>
        </p:nvSpPr>
        <p:spPr>
          <a:xfrm>
            <a:off x="8606648" y="4438655"/>
            <a:ext cx="2786082" cy="2332946"/>
          </a:xfrm>
          <a:prstGeom prst="rect">
            <a:avLst/>
          </a:prstGeom>
          <a:noFill/>
        </p:spPr>
        <p:txBody>
          <a:bodyPr wrap="square" rtlCol="0">
            <a:spAutoFit/>
          </a:bodyPr>
          <a:lstStyle/>
          <a:p>
            <a:pPr>
              <a:lnSpc>
                <a:spcPct val="130000"/>
              </a:lnSpc>
            </a:pPr>
            <a:r>
              <a:rPr lang="zh-CN" altLang="en-US" sz="1400" b="1" dirty="0" smtClean="0">
                <a:solidFill>
                  <a:schemeClr val="tx2">
                    <a:lumMod val="50000"/>
                  </a:schemeClr>
                </a:solidFill>
                <a:latin typeface="Arial" pitchFamily="34" charset="0"/>
                <a:ea typeface="微软雅黑" pitchFamily="34" charset="-122"/>
              </a:rPr>
              <a:t>注意：</a:t>
            </a:r>
            <a:endParaRPr lang="en-US" altLang="zh-CN" sz="1400" b="1" dirty="0" smtClean="0">
              <a:solidFill>
                <a:schemeClr val="tx2">
                  <a:lumMod val="50000"/>
                </a:schemeClr>
              </a:solidFill>
              <a:latin typeface="Arial" pitchFamily="34" charset="0"/>
              <a:ea typeface="微软雅黑" pitchFamily="34" charset="-122"/>
            </a:endParaRPr>
          </a:p>
          <a:p>
            <a:pPr>
              <a:lnSpc>
                <a:spcPct val="130000"/>
              </a:lnSpc>
            </a:pPr>
            <a:r>
              <a:rPr lang="en-US" altLang="zh-CN" sz="1400" b="1" dirty="0" smtClean="0">
                <a:solidFill>
                  <a:schemeClr val="tx2">
                    <a:lumMod val="50000"/>
                  </a:schemeClr>
                </a:solidFill>
                <a:ea typeface="微软雅黑" pitchFamily="34" charset="-122"/>
              </a:rPr>
              <a:t>       lenet-5</a:t>
            </a:r>
            <a:r>
              <a:rPr lang="zh-CN" altLang="en-US" sz="1400" b="1" dirty="0" smtClean="0">
                <a:solidFill>
                  <a:schemeClr val="tx2">
                    <a:lumMod val="50000"/>
                  </a:schemeClr>
                </a:solidFill>
                <a:ea typeface="微软雅黑" pitchFamily="34" charset="-122"/>
              </a:rPr>
              <a:t>中选取上一层的部分或者全部特征图进行卷积操作，并求和</a:t>
            </a:r>
            <a:endParaRPr lang="en-US" altLang="zh-CN" sz="1400" b="1" dirty="0" smtClean="0">
              <a:solidFill>
                <a:schemeClr val="tx2">
                  <a:lumMod val="50000"/>
                </a:schemeClr>
              </a:solidFill>
              <a:ea typeface="微软雅黑" pitchFamily="34" charset="-122"/>
            </a:endParaRPr>
          </a:p>
          <a:p>
            <a:pPr>
              <a:lnSpc>
                <a:spcPct val="130000"/>
              </a:lnSpc>
            </a:pPr>
            <a:r>
              <a:rPr lang="en-US" altLang="zh-CN" sz="1400" b="1" dirty="0" smtClean="0">
                <a:solidFill>
                  <a:schemeClr val="tx2">
                    <a:lumMod val="50000"/>
                  </a:schemeClr>
                </a:solidFill>
                <a:ea typeface="微软雅黑" pitchFamily="34" charset="-122"/>
              </a:rPr>
              <a:t>      </a:t>
            </a:r>
            <a:r>
              <a:rPr lang="zh-CN" altLang="en-US" sz="1400" b="1" dirty="0" smtClean="0">
                <a:solidFill>
                  <a:schemeClr val="tx2">
                    <a:lumMod val="50000"/>
                  </a:schemeClr>
                </a:solidFill>
                <a:ea typeface="微软雅黑" pitchFamily="34" charset="-122"/>
              </a:rPr>
              <a:t>但目前基本上都是使用上层的所有图片基于自己的卷积核卷积之后求和</a:t>
            </a:r>
            <a:endParaRPr lang="en-US" altLang="zh-CN" sz="1400" b="1" dirty="0" smtClean="0">
              <a:solidFill>
                <a:schemeClr val="tx2">
                  <a:lumMod val="50000"/>
                </a:schemeClr>
              </a:solidFill>
              <a:ea typeface="微软雅黑" pitchFamily="34" charset="-122"/>
            </a:endParaRPr>
          </a:p>
          <a:p>
            <a:pPr>
              <a:lnSpc>
                <a:spcPct val="130000"/>
              </a:lnSpc>
            </a:pPr>
            <a:endParaRPr lang="zh-CN" altLang="en-US" sz="1400" b="1" dirty="0" smtClean="0">
              <a:solidFill>
                <a:schemeClr val="tx2">
                  <a:lumMod val="50000"/>
                </a:schemeClr>
              </a:solidFill>
              <a:latin typeface="Arial" pitchFamily="34" charset="0"/>
              <a:ea typeface="微软雅黑" pitchFamily="34" charset="-122"/>
            </a:endParaRPr>
          </a:p>
        </p:txBody>
      </p:sp>
      <p:pic>
        <p:nvPicPr>
          <p:cNvPr id="5122" name="Picture 2"/>
          <p:cNvPicPr>
            <a:picLocks noChangeAspect="1" noChangeArrowheads="1"/>
          </p:cNvPicPr>
          <p:nvPr/>
        </p:nvPicPr>
        <p:blipFill>
          <a:blip r:embed="rId1"/>
          <a:srcRect/>
          <a:stretch>
            <a:fillRect/>
          </a:stretch>
        </p:blipFill>
        <p:spPr bwMode="auto">
          <a:xfrm>
            <a:off x="1105658" y="1295383"/>
            <a:ext cx="7358114" cy="533065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S2</a:t>
            </a:r>
            <a:r>
              <a:rPr lang="zh-CN" altLang="zh-CN"/>
              <a:t>到</a:t>
            </a:r>
            <a:r>
              <a:rPr lang="en-US" altLang="zh-CN"/>
              <a:t>C3</a:t>
            </a:r>
            <a:r>
              <a:rPr lang="zh-CN" altLang="en-US"/>
              <a:t>卷积</a:t>
            </a:r>
            <a:endParaRPr lang="zh-CN" altLang="en-US"/>
          </a:p>
        </p:txBody>
      </p:sp>
      <p:sp>
        <p:nvSpPr>
          <p:cNvPr id="3" name="内容占位符 2"/>
          <p:cNvSpPr>
            <a:spLocks noGrp="1"/>
          </p:cNvSpPr>
          <p:nvPr>
            <p:ph idx="1"/>
          </p:nvPr>
        </p:nvSpPr>
        <p:spPr/>
        <p:txBody>
          <a:bodyPr/>
          <a:p>
            <a:endParaRPr lang="zh-CN" altLang="en-US"/>
          </a:p>
        </p:txBody>
      </p:sp>
      <p:pic>
        <p:nvPicPr>
          <p:cNvPr id="5122" name="Picture 2"/>
          <p:cNvPicPr>
            <a:picLocks noChangeAspect="1" noChangeArrowheads="1"/>
          </p:cNvPicPr>
          <p:nvPr/>
        </p:nvPicPr>
        <p:blipFill>
          <a:blip r:embed="rId1"/>
          <a:srcRect/>
          <a:stretch>
            <a:fillRect/>
          </a:stretch>
        </p:blipFill>
        <p:spPr bwMode="auto">
          <a:xfrm>
            <a:off x="761806" y="1890063"/>
            <a:ext cx="5072098" cy="2571768"/>
          </a:xfrm>
          <a:prstGeom prst="rect">
            <a:avLst/>
          </a:prstGeom>
          <a:noFill/>
          <a:ln w="9525">
            <a:noFill/>
            <a:miter lim="800000"/>
            <a:headEnd/>
            <a:tailEnd/>
          </a:ln>
          <a:effectLst/>
        </p:spPr>
      </p:pic>
      <p:pic>
        <p:nvPicPr>
          <p:cNvPr id="6146" name="Picture 2"/>
          <p:cNvPicPr>
            <a:picLocks noChangeAspect="1" noChangeArrowheads="1"/>
          </p:cNvPicPr>
          <p:nvPr/>
        </p:nvPicPr>
        <p:blipFill>
          <a:blip r:embed="rId2"/>
          <a:srcRect/>
          <a:stretch>
            <a:fillRect/>
          </a:stretch>
        </p:blipFill>
        <p:spPr bwMode="auto">
          <a:xfrm>
            <a:off x="5905342" y="1961500"/>
            <a:ext cx="5072098" cy="3357586"/>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感知机</a:t>
            </a:r>
            <a:endParaRPr lang="zh-CN" altLang="en-US" dirty="0"/>
          </a:p>
        </p:txBody>
      </p:sp>
      <p:grpSp>
        <p:nvGrpSpPr>
          <p:cNvPr id="18" name="组合 17"/>
          <p:cNvGrpSpPr/>
          <p:nvPr/>
        </p:nvGrpSpPr>
        <p:grpSpPr>
          <a:xfrm>
            <a:off x="700325" y="1682716"/>
            <a:ext cx="4154406" cy="1653832"/>
            <a:chOff x="700325" y="1682716"/>
            <a:chExt cx="4154406" cy="1653832"/>
          </a:xfrm>
        </p:grpSpPr>
        <p:pic>
          <p:nvPicPr>
            <p:cNvPr id="2052" name="Picture 4" descr="http://www.almosthuman.cn/wp-content/uploads/2016/01/Perceptron.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0325" y="1682716"/>
              <a:ext cx="4154406" cy="125503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38200" y="3047043"/>
              <a:ext cx="1014266" cy="276999"/>
            </a:xfrm>
            <a:prstGeom prst="rect">
              <a:avLst/>
            </a:prstGeom>
            <a:noFill/>
          </p:spPr>
          <p:txBody>
            <a:bodyPr wrap="square" rtlCol="0">
              <a:spAutoFit/>
            </a:bodyPr>
            <a:lstStyle/>
            <a:p>
              <a:r>
                <a:rPr lang="zh-CN" altLang="en-US" sz="1200" dirty="0">
                  <a:solidFill>
                    <a:srgbClr val="FF0000"/>
                  </a:solidFill>
                </a:rPr>
                <a:t>相连</a:t>
              </a:r>
              <a:r>
                <a:rPr lang="zh-CN" altLang="en-US" sz="1200" dirty="0" smtClean="0">
                  <a:solidFill>
                    <a:srgbClr val="FF0000"/>
                  </a:solidFill>
                </a:rPr>
                <a:t>神经元</a:t>
              </a:r>
              <a:endParaRPr lang="zh-CN" altLang="en-US" sz="1200" dirty="0">
                <a:solidFill>
                  <a:srgbClr val="FF0000"/>
                </a:solidFill>
              </a:endParaRPr>
            </a:p>
          </p:txBody>
        </p:sp>
        <p:sp>
          <p:nvSpPr>
            <p:cNvPr id="7" name="文本框 6"/>
            <p:cNvSpPr txBox="1"/>
            <p:nvPr/>
          </p:nvSpPr>
          <p:spPr>
            <a:xfrm>
              <a:off x="3773383" y="3049821"/>
              <a:ext cx="1014266" cy="276999"/>
            </a:xfrm>
            <a:prstGeom prst="rect">
              <a:avLst/>
            </a:prstGeom>
            <a:noFill/>
          </p:spPr>
          <p:txBody>
            <a:bodyPr wrap="square" rtlCol="0">
              <a:spAutoFit/>
            </a:bodyPr>
            <a:lstStyle/>
            <a:p>
              <a:r>
                <a:rPr lang="zh-CN" altLang="en-US" sz="1200" dirty="0" smtClean="0">
                  <a:solidFill>
                    <a:srgbClr val="FF0000"/>
                  </a:solidFill>
                </a:rPr>
                <a:t>神经元突触</a:t>
              </a:r>
              <a:endParaRPr lang="zh-CN" altLang="en-US" sz="1200" dirty="0">
                <a:solidFill>
                  <a:srgbClr val="FF0000"/>
                </a:solidFill>
              </a:endParaRPr>
            </a:p>
          </p:txBody>
        </p:sp>
        <p:sp>
          <p:nvSpPr>
            <p:cNvPr id="8" name="文本框 7"/>
            <p:cNvSpPr txBox="1"/>
            <p:nvPr/>
          </p:nvSpPr>
          <p:spPr>
            <a:xfrm>
              <a:off x="2000683" y="3059549"/>
              <a:ext cx="1364014" cy="276999"/>
            </a:xfrm>
            <a:prstGeom prst="rect">
              <a:avLst/>
            </a:prstGeom>
            <a:noFill/>
          </p:spPr>
          <p:txBody>
            <a:bodyPr wrap="square" rtlCol="0">
              <a:spAutoFit/>
            </a:bodyPr>
            <a:lstStyle/>
            <a:p>
              <a:r>
                <a:rPr lang="zh-CN" altLang="en-US" sz="1200" dirty="0" smtClean="0">
                  <a:solidFill>
                    <a:srgbClr val="FF0000"/>
                  </a:solidFill>
                </a:rPr>
                <a:t>神经元突触强度</a:t>
              </a:r>
              <a:endParaRPr lang="zh-CN" altLang="en-US" sz="1200" dirty="0">
                <a:solidFill>
                  <a:srgbClr val="FF0000"/>
                </a:solidFill>
              </a:endParaRPr>
            </a:p>
          </p:txBody>
        </p:sp>
      </p:grpSp>
      <p:grpSp>
        <p:nvGrpSpPr>
          <p:cNvPr id="14" name="组合 13"/>
          <p:cNvGrpSpPr/>
          <p:nvPr/>
        </p:nvGrpSpPr>
        <p:grpSpPr>
          <a:xfrm>
            <a:off x="7695223" y="1151102"/>
            <a:ext cx="3116766" cy="2177863"/>
            <a:chOff x="7695223" y="1151102"/>
            <a:chExt cx="3116766" cy="2177863"/>
          </a:xfrm>
        </p:grpSpPr>
        <p:sp>
          <p:nvSpPr>
            <p:cNvPr id="10" name="文本框 9"/>
            <p:cNvSpPr txBox="1"/>
            <p:nvPr/>
          </p:nvSpPr>
          <p:spPr>
            <a:xfrm>
              <a:off x="8699608" y="1151102"/>
              <a:ext cx="1107996" cy="369332"/>
            </a:xfrm>
            <a:prstGeom prst="rect">
              <a:avLst/>
            </a:prstGeom>
            <a:noFill/>
          </p:spPr>
          <p:txBody>
            <a:bodyPr wrap="none" rtlCol="0">
              <a:spAutoFit/>
            </a:bodyPr>
            <a:lstStyle/>
            <a:p>
              <a:r>
                <a:rPr lang="zh-CN" altLang="en-US" dirty="0" smtClean="0"/>
                <a:t>线性回归</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5223" y="1573427"/>
              <a:ext cx="3116766" cy="1755538"/>
            </a:xfrm>
            <a:prstGeom prst="rect">
              <a:avLst/>
            </a:prstGeom>
          </p:spPr>
        </p:pic>
      </p:grpSp>
      <p:grpSp>
        <p:nvGrpSpPr>
          <p:cNvPr id="15" name="组合 14"/>
          <p:cNvGrpSpPr/>
          <p:nvPr/>
        </p:nvGrpSpPr>
        <p:grpSpPr>
          <a:xfrm>
            <a:off x="838201" y="4231363"/>
            <a:ext cx="4074268" cy="1255038"/>
            <a:chOff x="838200" y="4231362"/>
            <a:chExt cx="5378019" cy="1624689"/>
          </a:xfrm>
        </p:grpSpPr>
        <p:pic>
          <p:nvPicPr>
            <p:cNvPr id="9" name="Picture 4" descr="http://www.almosthuman.cn/wp-content/uploads/2016/01/Perceptron.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4231362"/>
              <a:ext cx="5378019" cy="1624689"/>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4173166" y="4722618"/>
              <a:ext cx="612000" cy="612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13" name="曲线连接符 12"/>
            <p:cNvCxnSpPr/>
            <p:nvPr/>
          </p:nvCxnSpPr>
          <p:spPr>
            <a:xfrm flipV="1">
              <a:off x="4245702" y="4911886"/>
              <a:ext cx="466928" cy="233463"/>
            </a:xfrm>
            <a:prstGeom prst="curvedConnector3">
              <a:avLst/>
            </a:prstGeom>
            <a:ln w="28575"/>
          </p:spPr>
          <p:style>
            <a:lnRef idx="1">
              <a:schemeClr val="accent1"/>
            </a:lnRef>
            <a:fillRef idx="0">
              <a:schemeClr val="accent1"/>
            </a:fillRef>
            <a:effectRef idx="0">
              <a:schemeClr val="accent1"/>
            </a:effectRef>
            <a:fontRef idx="minor">
              <a:schemeClr val="tx1"/>
            </a:fontRef>
          </p:style>
        </p:cxnSp>
      </p:grpSp>
      <p:cxnSp>
        <p:nvCxnSpPr>
          <p:cNvPr id="4" name="直接箭头连接符 3"/>
          <p:cNvCxnSpPr/>
          <p:nvPr/>
        </p:nvCxnSpPr>
        <p:spPr>
          <a:xfrm>
            <a:off x="5243209" y="2310235"/>
            <a:ext cx="2237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4909785" y="3671318"/>
            <a:ext cx="3005243" cy="2308608"/>
            <a:chOff x="4909785" y="3671318"/>
            <a:chExt cx="3005243" cy="2308608"/>
          </a:xfrm>
        </p:grpSpPr>
        <p:sp>
          <p:nvSpPr>
            <p:cNvPr id="17" name="文本框 16"/>
            <p:cNvSpPr txBox="1"/>
            <p:nvPr/>
          </p:nvSpPr>
          <p:spPr>
            <a:xfrm>
              <a:off x="5346311" y="4224388"/>
              <a:ext cx="2568717" cy="369332"/>
            </a:xfrm>
            <a:prstGeom prst="rect">
              <a:avLst/>
            </a:prstGeom>
            <a:noFill/>
          </p:spPr>
          <p:txBody>
            <a:bodyPr wrap="none" rtlCol="0">
              <a:spAutoFit/>
            </a:bodyPr>
            <a:lstStyle/>
            <a:p>
              <a:r>
                <a:rPr lang="en-US" altLang="zh-CN" dirty="0" smtClean="0"/>
                <a:t>Sigmoid</a:t>
              </a:r>
              <a:r>
                <a:rPr lang="zh-CN" altLang="en-US" dirty="0" smtClean="0"/>
                <a:t>、</a:t>
              </a:r>
              <a:r>
                <a:rPr lang="en-US" altLang="zh-CN" dirty="0"/>
                <a:t> </a:t>
              </a:r>
              <a:r>
                <a:rPr lang="en-US" altLang="zh-CN" dirty="0" err="1"/>
                <a:t>tanh</a:t>
              </a:r>
              <a:r>
                <a:rPr lang="zh-CN" altLang="en-US" dirty="0" smtClean="0"/>
                <a:t>逻辑回归</a:t>
              </a:r>
              <a:endParaRPr lang="zh-CN" altLang="en-US" dirty="0"/>
            </a:p>
          </p:txBody>
        </p:sp>
        <p:sp>
          <p:nvSpPr>
            <p:cNvPr id="16" name="左大括号 15"/>
            <p:cNvSpPr/>
            <p:nvPr/>
          </p:nvSpPr>
          <p:spPr>
            <a:xfrm>
              <a:off x="4909785" y="3852069"/>
              <a:ext cx="447472" cy="2013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a:off x="5346311" y="4873785"/>
              <a:ext cx="2090124" cy="369332"/>
            </a:xfrm>
            <a:prstGeom prst="rect">
              <a:avLst/>
            </a:prstGeom>
            <a:noFill/>
          </p:spPr>
          <p:txBody>
            <a:bodyPr wrap="none" rtlCol="0">
              <a:spAutoFit/>
            </a:bodyPr>
            <a:lstStyle/>
            <a:p>
              <a:r>
                <a:rPr lang="zh-CN" altLang="en-US" dirty="0" smtClean="0"/>
                <a:t>多分类</a:t>
              </a:r>
              <a:r>
                <a:rPr lang="en-US" altLang="zh-CN" dirty="0" err="1" smtClean="0"/>
                <a:t>softmax</a:t>
              </a:r>
              <a:r>
                <a:rPr lang="zh-CN" altLang="en-US" dirty="0" smtClean="0"/>
                <a:t>回归</a:t>
              </a:r>
              <a:endParaRPr lang="zh-CN" altLang="en-US" dirty="0"/>
            </a:p>
          </p:txBody>
        </p:sp>
        <p:sp>
          <p:nvSpPr>
            <p:cNvPr id="20" name="文本框 19"/>
            <p:cNvSpPr txBox="1"/>
            <p:nvPr/>
          </p:nvSpPr>
          <p:spPr>
            <a:xfrm>
              <a:off x="5346311" y="5610594"/>
              <a:ext cx="1771639" cy="369332"/>
            </a:xfrm>
            <a:prstGeom prst="rect">
              <a:avLst/>
            </a:prstGeom>
            <a:noFill/>
          </p:spPr>
          <p:txBody>
            <a:bodyPr wrap="none" rtlCol="0">
              <a:spAutoFit/>
            </a:bodyPr>
            <a:lstStyle/>
            <a:p>
              <a:r>
                <a:rPr lang="zh-CN" altLang="en-US" dirty="0" smtClean="0"/>
                <a:t>超平面分割</a:t>
              </a:r>
              <a:r>
                <a:rPr lang="en-US" altLang="zh-CN" dirty="0" smtClean="0"/>
                <a:t>SVM</a:t>
              </a:r>
              <a:endParaRPr lang="zh-CN" altLang="en-US" dirty="0"/>
            </a:p>
          </p:txBody>
        </p:sp>
        <p:sp>
          <p:nvSpPr>
            <p:cNvPr id="21" name="文本框 20"/>
            <p:cNvSpPr txBox="1"/>
            <p:nvPr/>
          </p:nvSpPr>
          <p:spPr>
            <a:xfrm>
              <a:off x="5346311" y="3671318"/>
              <a:ext cx="558166" cy="369332"/>
            </a:xfrm>
            <a:prstGeom prst="rect">
              <a:avLst/>
            </a:prstGeom>
            <a:noFill/>
          </p:spPr>
          <p:txBody>
            <a:bodyPr wrap="none" rtlCol="0">
              <a:spAutoFit/>
            </a:bodyPr>
            <a:lstStyle/>
            <a:p>
              <a:r>
                <a:rPr lang="en-US" altLang="zh-CN" dirty="0" smtClean="0"/>
                <a:t>sign</a:t>
              </a:r>
              <a:endParaRPr lang="zh-CN" altLang="en-US" dirty="0"/>
            </a:p>
          </p:txBody>
        </p:sp>
      </p:grpSp>
      <p:sp>
        <p:nvSpPr>
          <p:cNvPr id="24" name="文本框 23"/>
          <p:cNvSpPr txBox="1"/>
          <p:nvPr/>
        </p:nvSpPr>
        <p:spPr>
          <a:xfrm>
            <a:off x="8463064" y="4174864"/>
            <a:ext cx="3175658" cy="914400"/>
          </a:xfrm>
          <a:prstGeom prst="rect">
            <a:avLst/>
          </a:prstGeom>
          <a:noFill/>
        </p:spPr>
        <p:txBody>
          <a:bodyPr wrap="square" rtlCol="0">
            <a:spAutoFit/>
          </a:bodyPr>
          <a:lstStyle/>
          <a:p>
            <a:r>
              <a:rPr lang="zh-CN" altLang="en-US" dirty="0" smtClean="0"/>
              <a:t>感知机完美处理线性可分问题</a:t>
            </a:r>
            <a:endParaRPr lang="en-US" altLang="zh-CN" dirty="0" smtClean="0"/>
          </a:p>
          <a:p>
            <a:endParaRPr lang="en-US" altLang="zh-CN" dirty="0" smtClean="0"/>
          </a:p>
          <a:p>
            <a:r>
              <a:rPr lang="zh-CN" altLang="en-US" dirty="0"/>
              <a:t>但是对非线性问题无能为力</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S4</a:t>
            </a:r>
            <a:r>
              <a:rPr lang="zh-CN" altLang="en-US"/>
              <a:t>池化层</a:t>
            </a:r>
            <a:endParaRPr lang="zh-CN" altLang="en-US"/>
          </a:p>
        </p:txBody>
      </p:sp>
      <p:sp>
        <p:nvSpPr>
          <p:cNvPr id="3" name="内容占位符 2"/>
          <p:cNvSpPr>
            <a:spLocks noGrp="1"/>
          </p:cNvSpPr>
          <p:nvPr>
            <p:ph idx="1"/>
          </p:nvPr>
        </p:nvSpPr>
        <p:spPr/>
        <p:txBody>
          <a:bodyPr/>
          <a:p>
            <a:endParaRPr lang="zh-CN" altLang="en-US"/>
          </a:p>
        </p:txBody>
      </p:sp>
      <p:sp>
        <p:nvSpPr>
          <p:cNvPr id="41" name="Content Placeholder 2"/>
          <p:cNvSpPr txBox="1"/>
          <p:nvPr/>
        </p:nvSpPr>
        <p:spPr bwMode="auto">
          <a:xfrm>
            <a:off x="1329737" y="5265738"/>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1439480" y="1466852"/>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Arial" pitchFamily="34" charset="0"/>
            </a:endParaRPr>
          </a:p>
          <a:p>
            <a:pPr>
              <a:buFont typeface="Arial" pitchFamily="34" charset="0"/>
              <a:buNone/>
              <a:defRPr/>
            </a:pPr>
            <a:endParaRPr lang="zh-CN" altLang="en-US" dirty="0">
              <a:solidFill>
                <a:schemeClr val="tx1">
                  <a:lumMod val="50000"/>
                </a:schemeClr>
              </a:solidFill>
              <a:latin typeface="Arial" pitchFamily="34" charset="0"/>
            </a:endParaRPr>
          </a:p>
        </p:txBody>
      </p:sp>
      <p:sp>
        <p:nvSpPr>
          <p:cNvPr id="9" name="TextBox 8"/>
          <p:cNvSpPr txBox="1"/>
          <p:nvPr/>
        </p:nvSpPr>
        <p:spPr>
          <a:xfrm>
            <a:off x="8863823" y="1323959"/>
            <a:ext cx="2714644" cy="2052870"/>
          </a:xfrm>
          <a:prstGeom prst="rect">
            <a:avLst/>
          </a:prstGeom>
          <a:noFill/>
        </p:spPr>
        <p:txBody>
          <a:bodyPr wrap="square" rtlCol="0">
            <a:spAutoFit/>
          </a:bodyPr>
          <a:lstStyle/>
          <a:p>
            <a:pPr>
              <a:lnSpc>
                <a:spcPct val="130000"/>
              </a:lnSpc>
            </a:pPr>
            <a:r>
              <a:rPr lang="zh-CN" altLang="en-US" sz="1400" dirty="0" smtClean="0">
                <a:solidFill>
                  <a:schemeClr val="tx1">
                    <a:lumMod val="50000"/>
                  </a:schemeClr>
                </a:solidFill>
                <a:latin typeface="Arial" pitchFamily="34" charset="0"/>
                <a:ea typeface="微软雅黑" pitchFamily="34" charset="-122"/>
              </a:rPr>
              <a:t>输入：</a:t>
            </a:r>
            <a:r>
              <a:rPr lang="en-US" altLang="zh-CN" sz="1400" dirty="0" smtClean="0">
                <a:solidFill>
                  <a:schemeClr val="tx1">
                    <a:lumMod val="50000"/>
                  </a:schemeClr>
                </a:solidFill>
                <a:ea typeface="微软雅黑" pitchFamily="34" charset="-122"/>
              </a:rPr>
              <a:t>50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8</a:t>
            </a:r>
            <a:r>
              <a:rPr lang="zh-CN" altLang="en-US" sz="1400" dirty="0" smtClean="0">
                <a:solidFill>
                  <a:schemeClr val="tx1">
                    <a:lumMod val="50000"/>
                  </a:schemeClr>
                </a:solidFill>
                <a:latin typeface="Arial" pitchFamily="34" charset="0"/>
                <a:ea typeface="微软雅黑" pitchFamily="34" charset="-122"/>
              </a:rPr>
              <a:t>*</a:t>
            </a:r>
            <a:r>
              <a:rPr lang="en-US" altLang="zh-CN" sz="1400" dirty="0" smtClean="0">
                <a:solidFill>
                  <a:schemeClr val="tx1">
                    <a:lumMod val="50000"/>
                  </a:schemeClr>
                </a:solidFill>
                <a:ea typeface="微软雅黑" pitchFamily="34" charset="-122"/>
              </a:rPr>
              <a:t>8</a:t>
            </a:r>
            <a:r>
              <a:rPr lang="zh-CN" altLang="en-US" sz="1400" dirty="0" smtClean="0">
                <a:solidFill>
                  <a:schemeClr val="tx1">
                    <a:lumMod val="50000"/>
                  </a:schemeClr>
                </a:solidFill>
                <a:latin typeface="Arial" pitchFamily="34" charset="0"/>
                <a:ea typeface="微软雅黑" pitchFamily="34" charset="-122"/>
              </a:rPr>
              <a:t>的</a:t>
            </a:r>
            <a:r>
              <a:rPr lang="zh-CN" altLang="en-US" sz="1400" dirty="0" smtClean="0">
                <a:solidFill>
                  <a:schemeClr val="tx1">
                    <a:lumMod val="50000"/>
                  </a:schemeClr>
                </a:solidFill>
                <a:ea typeface="微软雅黑" pitchFamily="34" charset="-122"/>
              </a:rPr>
              <a:t>特征</a:t>
            </a:r>
            <a:r>
              <a:rPr lang="zh-CN" altLang="en-US" sz="1400" dirty="0" smtClean="0">
                <a:solidFill>
                  <a:schemeClr val="tx1">
                    <a:lumMod val="50000"/>
                  </a:schemeClr>
                </a:solidFill>
                <a:latin typeface="Arial" pitchFamily="34" charset="0"/>
                <a:ea typeface="微软雅黑" pitchFamily="34" charset="-122"/>
              </a:rPr>
              <a:t>图</a:t>
            </a:r>
            <a:r>
              <a:rPr lang="en-US" altLang="zh-CN" sz="1400" dirty="0" smtClean="0">
                <a:solidFill>
                  <a:schemeClr val="tx1">
                    <a:lumMod val="50000"/>
                  </a:schemeClr>
                </a:solidFill>
                <a:latin typeface="Arial" pitchFamily="34" charset="0"/>
                <a:ea typeface="微软雅黑" pitchFamily="34" charset="-122"/>
              </a:rPr>
              <a:t> </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r>
              <a:rPr lang="zh-CN" altLang="en-US" sz="1400" dirty="0" smtClean="0">
                <a:solidFill>
                  <a:schemeClr val="tx1">
                    <a:lumMod val="50000"/>
                  </a:schemeClr>
                </a:solidFill>
                <a:latin typeface="Arial" pitchFamily="34" charset="0"/>
                <a:ea typeface="微软雅黑" pitchFamily="34" charset="-122"/>
              </a:rPr>
              <a:t>输出：</a:t>
            </a:r>
            <a:r>
              <a:rPr lang="en-US" altLang="zh-CN" sz="1400" dirty="0" smtClean="0">
                <a:solidFill>
                  <a:schemeClr val="tx1">
                    <a:lumMod val="50000"/>
                  </a:schemeClr>
                </a:solidFill>
                <a:ea typeface="微软雅黑" pitchFamily="34" charset="-122"/>
              </a:rPr>
              <a:t>50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4</a:t>
            </a:r>
            <a:r>
              <a:rPr lang="zh-CN" altLang="en-US" sz="1400" dirty="0" smtClean="0">
                <a:solidFill>
                  <a:schemeClr val="tx1">
                    <a:lumMod val="50000"/>
                  </a:schemeClr>
                </a:solidFill>
                <a:ea typeface="微软雅黑" pitchFamily="34" charset="-122"/>
              </a:rPr>
              <a:t>*</a:t>
            </a:r>
            <a:r>
              <a:rPr lang="en-US" altLang="zh-CN" sz="1400" dirty="0" smtClean="0">
                <a:solidFill>
                  <a:schemeClr val="tx1">
                    <a:lumMod val="50000"/>
                  </a:schemeClr>
                </a:solidFill>
                <a:ea typeface="微软雅黑" pitchFamily="34" charset="-122"/>
              </a:rPr>
              <a:t>4</a:t>
            </a:r>
            <a:r>
              <a:rPr lang="zh-CN" altLang="en-US" sz="1400" dirty="0" smtClean="0">
                <a:solidFill>
                  <a:schemeClr val="tx1">
                    <a:lumMod val="50000"/>
                  </a:schemeClr>
                </a:solidFill>
                <a:ea typeface="微软雅黑" pitchFamily="34" charset="-122"/>
              </a:rPr>
              <a:t>的特征图</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输出神经元：</a:t>
            </a:r>
            <a:r>
              <a:rPr lang="en-US" altLang="zh-CN" sz="1400" dirty="0" smtClean="0">
                <a:solidFill>
                  <a:schemeClr val="tx1">
                    <a:lumMod val="50000"/>
                  </a:schemeClr>
                </a:solidFill>
                <a:ea typeface="微软雅黑" pitchFamily="34" charset="-122"/>
              </a:rPr>
              <a:t>( 4 * 4) * 50</a:t>
            </a:r>
            <a:endParaRPr lang="en-US" altLang="zh-CN" sz="1400" dirty="0" smtClean="0">
              <a:solidFill>
                <a:schemeClr val="tx1">
                  <a:lumMod val="50000"/>
                </a:schemeClr>
              </a:solidFill>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连接数：</a:t>
            </a:r>
            <a:endParaRPr lang="en-US" altLang="zh-CN" sz="1400" dirty="0" smtClean="0">
              <a:solidFill>
                <a:schemeClr val="tx1">
                  <a:lumMod val="50000"/>
                </a:schemeClr>
              </a:solidFill>
              <a:ea typeface="微软雅黑" pitchFamily="34" charset="-122"/>
            </a:endParaRPr>
          </a:p>
          <a:p>
            <a:pPr>
              <a:lnSpc>
                <a:spcPct val="130000"/>
              </a:lnSpc>
            </a:pPr>
            <a:r>
              <a:rPr lang="en-US" altLang="zh-CN" sz="1400" dirty="0" smtClean="0">
                <a:solidFill>
                  <a:schemeClr val="tx2">
                    <a:lumMod val="50000"/>
                  </a:schemeClr>
                </a:solidFill>
              </a:rPr>
              <a:t>50</a:t>
            </a:r>
            <a:r>
              <a:rPr lang="zh-CN" altLang="en-US" sz="1400" dirty="0" smtClean="0">
                <a:solidFill>
                  <a:schemeClr val="tx2">
                    <a:lumMod val="50000"/>
                  </a:schemeClr>
                </a:solidFill>
              </a:rPr>
              <a:t>*（</a:t>
            </a:r>
            <a:r>
              <a:rPr lang="en-US" altLang="zh-CN" sz="1400" dirty="0" smtClean="0">
                <a:solidFill>
                  <a:schemeClr val="tx2">
                    <a:lumMod val="50000"/>
                  </a:schemeClr>
                </a:solidFill>
              </a:rPr>
              <a:t>4</a:t>
            </a:r>
            <a:r>
              <a:rPr lang="zh-CN" altLang="en-US" sz="1400" dirty="0" smtClean="0">
                <a:solidFill>
                  <a:schemeClr val="tx2">
                    <a:lumMod val="50000"/>
                  </a:schemeClr>
                </a:solidFill>
              </a:rPr>
              <a:t>*</a:t>
            </a:r>
            <a:r>
              <a:rPr lang="en-US" altLang="zh-CN" sz="1400" dirty="0" smtClean="0">
                <a:solidFill>
                  <a:schemeClr val="tx2">
                    <a:lumMod val="50000"/>
                  </a:schemeClr>
                </a:solidFill>
              </a:rPr>
              <a:t>4</a:t>
            </a:r>
            <a:r>
              <a:rPr lang="zh-CN" altLang="en-US" sz="1400" dirty="0" smtClean="0">
                <a:solidFill>
                  <a:schemeClr val="tx2">
                    <a:lumMod val="50000"/>
                  </a:schemeClr>
                </a:solidFill>
              </a:rPr>
              <a:t>）*（</a:t>
            </a:r>
            <a:r>
              <a:rPr lang="en-US" altLang="zh-CN" sz="1400" dirty="0" smtClean="0">
                <a:solidFill>
                  <a:schemeClr val="tx2">
                    <a:lumMod val="50000"/>
                  </a:schemeClr>
                </a:solidFill>
              </a:rPr>
              <a:t>4</a:t>
            </a:r>
            <a:r>
              <a:rPr lang="zh-CN" altLang="en-US" sz="1400" dirty="0" smtClean="0">
                <a:solidFill>
                  <a:schemeClr val="tx2">
                    <a:lumMod val="50000"/>
                  </a:schemeClr>
                </a:solidFill>
              </a:rPr>
              <a:t>）</a:t>
            </a:r>
            <a:r>
              <a:rPr lang="en-US" altLang="zh-CN" sz="1400" dirty="0" smtClean="0">
                <a:solidFill>
                  <a:schemeClr val="tx2">
                    <a:lumMod val="50000"/>
                  </a:schemeClr>
                </a:solidFill>
              </a:rPr>
              <a:t>=  3200</a:t>
            </a:r>
            <a:r>
              <a:rPr lang="zh-CN" altLang="en-US" sz="1400" dirty="0" smtClean="0">
                <a:solidFill>
                  <a:schemeClr val="tx2">
                    <a:lumMod val="50000"/>
                  </a:schemeClr>
                </a:solidFill>
              </a:rPr>
              <a:t> </a:t>
            </a:r>
            <a:endParaRPr lang="en-US" altLang="zh-CN" sz="1400" dirty="0" smtClean="0">
              <a:solidFill>
                <a:schemeClr val="tx2">
                  <a:lumMod val="50000"/>
                </a:schemeClr>
              </a:solidFill>
              <a:ea typeface="微软雅黑" pitchFamily="34" charset="-122"/>
            </a:endParaRPr>
          </a:p>
        </p:txBody>
      </p:sp>
      <p:pic>
        <p:nvPicPr>
          <p:cNvPr id="6146" name="Picture 2"/>
          <p:cNvPicPr>
            <a:picLocks noChangeAspect="1" noChangeArrowheads="1"/>
          </p:cNvPicPr>
          <p:nvPr/>
        </p:nvPicPr>
        <p:blipFill>
          <a:blip r:embed="rId1"/>
          <a:srcRect/>
          <a:stretch>
            <a:fillRect/>
          </a:stretch>
        </p:blipFill>
        <p:spPr bwMode="auto">
          <a:xfrm>
            <a:off x="1362833" y="1181083"/>
            <a:ext cx="7500990" cy="545784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全连层</a:t>
            </a:r>
            <a:r>
              <a:rPr lang="en-US" altLang="zh-CN"/>
              <a:t>C5</a:t>
            </a:r>
            <a:endParaRPr lang="en-US" altLang="zh-CN"/>
          </a:p>
        </p:txBody>
      </p:sp>
      <p:sp>
        <p:nvSpPr>
          <p:cNvPr id="3" name="内容占位符 2"/>
          <p:cNvSpPr>
            <a:spLocks noGrp="1"/>
          </p:cNvSpPr>
          <p:nvPr>
            <p:ph idx="1"/>
          </p:nvPr>
        </p:nvSpPr>
        <p:spPr/>
        <p:txBody>
          <a:bodyPr/>
          <a:p>
            <a:endParaRPr lang="zh-CN" altLang="en-US"/>
          </a:p>
        </p:txBody>
      </p:sp>
      <p:sp>
        <p:nvSpPr>
          <p:cNvPr id="41" name="Content Placeholder 2"/>
          <p:cNvSpPr txBox="1"/>
          <p:nvPr/>
        </p:nvSpPr>
        <p:spPr bwMode="auto">
          <a:xfrm>
            <a:off x="1024937" y="5332413"/>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1134680" y="1533527"/>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Arial" pitchFamily="34" charset="0"/>
            </a:endParaRPr>
          </a:p>
          <a:p>
            <a:pPr>
              <a:buFont typeface="Arial" pitchFamily="34" charset="0"/>
              <a:buNone/>
              <a:defRPr/>
            </a:pPr>
            <a:endParaRPr lang="zh-CN" altLang="en-US" dirty="0">
              <a:solidFill>
                <a:schemeClr val="tx1">
                  <a:lumMod val="50000"/>
                </a:schemeClr>
              </a:solidFill>
              <a:latin typeface="Arial" pitchFamily="34" charset="0"/>
            </a:endParaRPr>
          </a:p>
        </p:txBody>
      </p:sp>
      <p:pic>
        <p:nvPicPr>
          <p:cNvPr id="7170" name="Picture 2"/>
          <p:cNvPicPr>
            <a:picLocks noChangeAspect="1" noChangeArrowheads="1"/>
          </p:cNvPicPr>
          <p:nvPr/>
        </p:nvPicPr>
        <p:blipFill>
          <a:blip r:embed="rId1"/>
          <a:srcRect/>
          <a:stretch>
            <a:fillRect/>
          </a:stretch>
        </p:blipFill>
        <p:spPr bwMode="auto">
          <a:xfrm>
            <a:off x="1058033" y="1247758"/>
            <a:ext cx="7429552" cy="5500726"/>
          </a:xfrm>
          <a:prstGeom prst="rect">
            <a:avLst/>
          </a:prstGeom>
          <a:noFill/>
          <a:ln w="9525">
            <a:noFill/>
            <a:miter lim="800000"/>
            <a:headEnd/>
            <a:tailEnd/>
          </a:ln>
          <a:effectLst/>
        </p:spPr>
      </p:pic>
      <p:sp>
        <p:nvSpPr>
          <p:cNvPr id="10" name="TextBox 9"/>
          <p:cNvSpPr txBox="1"/>
          <p:nvPr/>
        </p:nvSpPr>
        <p:spPr>
          <a:xfrm>
            <a:off x="8559023" y="4462468"/>
            <a:ext cx="2786082" cy="932563"/>
          </a:xfrm>
          <a:prstGeom prst="rect">
            <a:avLst/>
          </a:prstGeom>
          <a:noFill/>
        </p:spPr>
        <p:txBody>
          <a:bodyPr wrap="square" rtlCol="0">
            <a:spAutoFit/>
          </a:bodyPr>
          <a:lstStyle/>
          <a:p>
            <a:pPr>
              <a:lnSpc>
                <a:spcPct val="130000"/>
              </a:lnSpc>
            </a:pPr>
            <a:r>
              <a:rPr lang="zh-CN" altLang="en-US" sz="1400" b="1" dirty="0" smtClean="0">
                <a:solidFill>
                  <a:schemeClr val="tx2">
                    <a:lumMod val="50000"/>
                  </a:schemeClr>
                </a:solidFill>
                <a:latin typeface="Arial" pitchFamily="34" charset="0"/>
                <a:ea typeface="微软雅黑" pitchFamily="34" charset="-122"/>
              </a:rPr>
              <a:t>注意：</a:t>
            </a:r>
            <a:endParaRPr lang="en-US" altLang="zh-CN" sz="1400" b="1" dirty="0" smtClean="0">
              <a:solidFill>
                <a:schemeClr val="tx2">
                  <a:lumMod val="50000"/>
                </a:schemeClr>
              </a:solidFill>
              <a:latin typeface="Arial" pitchFamily="34" charset="0"/>
              <a:ea typeface="微软雅黑" pitchFamily="34" charset="-122"/>
            </a:endParaRPr>
          </a:p>
          <a:p>
            <a:pPr>
              <a:lnSpc>
                <a:spcPct val="130000"/>
              </a:lnSpc>
            </a:pPr>
            <a:r>
              <a:rPr lang="en-US" altLang="zh-CN" sz="1400" b="1" dirty="0" smtClean="0">
                <a:solidFill>
                  <a:schemeClr val="tx2">
                    <a:lumMod val="50000"/>
                  </a:schemeClr>
                </a:solidFill>
                <a:ea typeface="微软雅黑" pitchFamily="34" charset="-122"/>
              </a:rPr>
              <a:t>       </a:t>
            </a:r>
            <a:r>
              <a:rPr lang="zh-CN" altLang="en-US" sz="1400" b="1" dirty="0" smtClean="0">
                <a:solidFill>
                  <a:schemeClr val="tx2">
                    <a:lumMod val="50000"/>
                  </a:schemeClr>
                </a:solidFill>
                <a:ea typeface="微软雅黑" pitchFamily="34" charset="-122"/>
              </a:rPr>
              <a:t>全连接层的训练参数几乎占用了网络层中</a:t>
            </a:r>
            <a:r>
              <a:rPr lang="en-US" altLang="zh-CN" sz="1400" b="1" dirty="0" smtClean="0">
                <a:solidFill>
                  <a:schemeClr val="tx2">
                    <a:lumMod val="50000"/>
                  </a:schemeClr>
                </a:solidFill>
                <a:ea typeface="微软雅黑" pitchFamily="34" charset="-122"/>
              </a:rPr>
              <a:t>90/100</a:t>
            </a:r>
            <a:r>
              <a:rPr lang="zh-CN" altLang="en-US" sz="1400" b="1" dirty="0" smtClean="0">
                <a:solidFill>
                  <a:schemeClr val="tx2">
                    <a:lumMod val="50000"/>
                  </a:schemeClr>
                </a:solidFill>
                <a:ea typeface="微软雅黑" pitchFamily="34" charset="-122"/>
              </a:rPr>
              <a:t>以上的参数</a:t>
            </a:r>
            <a:endParaRPr lang="en-US" altLang="zh-CN" sz="1400" b="1" dirty="0" smtClean="0">
              <a:solidFill>
                <a:schemeClr val="tx2">
                  <a:lumMod val="50000"/>
                </a:schemeClr>
              </a:solidFill>
              <a:latin typeface="Arial" pitchFamily="34" charset="0"/>
              <a:ea typeface="微软雅黑"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全连层</a:t>
            </a:r>
            <a:r>
              <a:rPr lang="en-US" altLang="zh-CN"/>
              <a:t>C6</a:t>
            </a:r>
            <a:endParaRPr lang="en-US" altLang="zh-CN"/>
          </a:p>
        </p:txBody>
      </p:sp>
      <p:sp>
        <p:nvSpPr>
          <p:cNvPr id="3" name="内容占位符 2"/>
          <p:cNvSpPr>
            <a:spLocks noGrp="1"/>
          </p:cNvSpPr>
          <p:nvPr>
            <p:ph idx="1"/>
          </p:nvPr>
        </p:nvSpPr>
        <p:spPr/>
        <p:txBody>
          <a:bodyPr/>
          <a:p>
            <a:endParaRPr lang="zh-CN" altLang="en-US"/>
          </a:p>
        </p:txBody>
      </p:sp>
      <p:sp>
        <p:nvSpPr>
          <p:cNvPr id="41" name="Content Placeholder 2"/>
          <p:cNvSpPr txBox="1"/>
          <p:nvPr/>
        </p:nvSpPr>
        <p:spPr bwMode="auto">
          <a:xfrm>
            <a:off x="805862" y="5475288"/>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915605" y="1676402"/>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Arial" pitchFamily="34" charset="0"/>
            </a:endParaRPr>
          </a:p>
          <a:p>
            <a:pPr>
              <a:buFont typeface="Arial" pitchFamily="34" charset="0"/>
              <a:buNone/>
              <a:defRPr/>
            </a:pPr>
            <a:endParaRPr lang="zh-CN" altLang="en-US" dirty="0">
              <a:solidFill>
                <a:schemeClr val="tx1">
                  <a:lumMod val="50000"/>
                </a:schemeClr>
              </a:solidFill>
              <a:latin typeface="Arial" pitchFamily="34" charset="0"/>
            </a:endParaRPr>
          </a:p>
        </p:txBody>
      </p:sp>
      <p:sp>
        <p:nvSpPr>
          <p:cNvPr id="9" name="TextBox 8"/>
          <p:cNvSpPr txBox="1"/>
          <p:nvPr/>
        </p:nvSpPr>
        <p:spPr>
          <a:xfrm>
            <a:off x="8339948" y="1533509"/>
            <a:ext cx="2714644" cy="1772793"/>
          </a:xfrm>
          <a:prstGeom prst="rect">
            <a:avLst/>
          </a:prstGeom>
          <a:noFill/>
        </p:spPr>
        <p:txBody>
          <a:bodyPr wrap="square" rtlCol="0">
            <a:spAutoFit/>
          </a:bodyPr>
          <a:lstStyle/>
          <a:p>
            <a:pPr>
              <a:lnSpc>
                <a:spcPct val="130000"/>
              </a:lnSpc>
            </a:pPr>
            <a:r>
              <a:rPr lang="zh-CN" altLang="en-US" sz="1400" dirty="0" smtClean="0">
                <a:solidFill>
                  <a:schemeClr val="tx1">
                    <a:lumMod val="50000"/>
                  </a:schemeClr>
                </a:solidFill>
                <a:latin typeface="Arial" pitchFamily="34" charset="0"/>
                <a:ea typeface="微软雅黑" pitchFamily="34" charset="-122"/>
              </a:rPr>
              <a:t>输入：</a:t>
            </a:r>
            <a:r>
              <a:rPr lang="en-US" altLang="zh-CN" sz="1400" dirty="0" smtClean="0">
                <a:solidFill>
                  <a:schemeClr val="tx1">
                    <a:lumMod val="50000"/>
                  </a:schemeClr>
                </a:solidFill>
                <a:ea typeface="微软雅黑" pitchFamily="34" charset="-122"/>
              </a:rPr>
              <a:t>500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1</a:t>
            </a:r>
            <a:r>
              <a:rPr lang="zh-CN" altLang="en-US" sz="1400" dirty="0" smtClean="0">
                <a:solidFill>
                  <a:schemeClr val="tx1">
                    <a:lumMod val="50000"/>
                  </a:schemeClr>
                </a:solidFill>
                <a:latin typeface="Arial" pitchFamily="34" charset="0"/>
                <a:ea typeface="微软雅黑" pitchFamily="34" charset="-122"/>
              </a:rPr>
              <a:t>*</a:t>
            </a:r>
            <a:r>
              <a:rPr lang="en-US" altLang="zh-CN" sz="1400" dirty="0" smtClean="0">
                <a:solidFill>
                  <a:schemeClr val="tx1">
                    <a:lumMod val="50000"/>
                  </a:schemeClr>
                </a:solidFill>
                <a:ea typeface="微软雅黑" pitchFamily="34" charset="-122"/>
              </a:rPr>
              <a:t>1</a:t>
            </a:r>
            <a:r>
              <a:rPr lang="zh-CN" altLang="en-US" sz="1400" dirty="0" smtClean="0">
                <a:solidFill>
                  <a:schemeClr val="tx1">
                    <a:lumMod val="50000"/>
                  </a:schemeClr>
                </a:solidFill>
                <a:latin typeface="Arial" pitchFamily="34" charset="0"/>
                <a:ea typeface="微软雅黑" pitchFamily="34" charset="-122"/>
              </a:rPr>
              <a:t>的</a:t>
            </a:r>
            <a:r>
              <a:rPr lang="zh-CN" altLang="en-US" sz="1400" dirty="0" smtClean="0">
                <a:solidFill>
                  <a:schemeClr val="tx1">
                    <a:lumMod val="50000"/>
                  </a:schemeClr>
                </a:solidFill>
                <a:ea typeface="微软雅黑" pitchFamily="34" charset="-122"/>
              </a:rPr>
              <a:t>特征</a:t>
            </a:r>
            <a:r>
              <a:rPr lang="zh-CN" altLang="en-US" sz="1400" dirty="0" smtClean="0">
                <a:solidFill>
                  <a:schemeClr val="tx1">
                    <a:lumMod val="50000"/>
                  </a:schemeClr>
                </a:solidFill>
                <a:latin typeface="Arial" pitchFamily="34" charset="0"/>
                <a:ea typeface="微软雅黑" pitchFamily="34" charset="-122"/>
              </a:rPr>
              <a:t>图</a:t>
            </a:r>
            <a:r>
              <a:rPr lang="en-US" altLang="zh-CN" sz="1400" dirty="0" smtClean="0">
                <a:solidFill>
                  <a:schemeClr val="tx1">
                    <a:lumMod val="50000"/>
                  </a:schemeClr>
                </a:solidFill>
                <a:latin typeface="Arial" pitchFamily="34" charset="0"/>
                <a:ea typeface="微软雅黑" pitchFamily="34" charset="-122"/>
              </a:rPr>
              <a:t> </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r>
              <a:rPr lang="zh-CN" altLang="en-US" sz="1400" dirty="0" smtClean="0">
                <a:solidFill>
                  <a:schemeClr val="tx1">
                    <a:lumMod val="50000"/>
                  </a:schemeClr>
                </a:solidFill>
                <a:latin typeface="Arial" pitchFamily="34" charset="0"/>
                <a:ea typeface="微软雅黑" pitchFamily="34" charset="-122"/>
              </a:rPr>
              <a:t>输出：</a:t>
            </a:r>
            <a:r>
              <a:rPr lang="en-US" altLang="zh-CN" sz="1400" dirty="0" smtClean="0">
                <a:solidFill>
                  <a:schemeClr val="tx1">
                    <a:lumMod val="50000"/>
                  </a:schemeClr>
                </a:solidFill>
                <a:ea typeface="微软雅黑" pitchFamily="34" charset="-122"/>
              </a:rPr>
              <a:t>500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1</a:t>
            </a:r>
            <a:r>
              <a:rPr lang="zh-CN" altLang="en-US" sz="1400" dirty="0" smtClean="0">
                <a:solidFill>
                  <a:schemeClr val="tx1">
                    <a:lumMod val="50000"/>
                  </a:schemeClr>
                </a:solidFill>
                <a:ea typeface="微软雅黑" pitchFamily="34" charset="-122"/>
              </a:rPr>
              <a:t>*</a:t>
            </a:r>
            <a:r>
              <a:rPr lang="en-US" altLang="zh-CN" sz="1400" dirty="0" smtClean="0">
                <a:solidFill>
                  <a:schemeClr val="tx1">
                    <a:lumMod val="50000"/>
                  </a:schemeClr>
                </a:solidFill>
                <a:ea typeface="微软雅黑" pitchFamily="34" charset="-122"/>
              </a:rPr>
              <a:t>1</a:t>
            </a:r>
            <a:r>
              <a:rPr lang="zh-CN" altLang="en-US" sz="1400" dirty="0" smtClean="0">
                <a:solidFill>
                  <a:schemeClr val="tx1">
                    <a:lumMod val="50000"/>
                  </a:schemeClr>
                </a:solidFill>
                <a:ea typeface="微软雅黑" pitchFamily="34" charset="-122"/>
              </a:rPr>
              <a:t>的特征图</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endParaRPr lang="en-US" altLang="zh-CN" sz="1400" dirty="0" smtClean="0">
              <a:solidFill>
                <a:srgbClr val="FF0000"/>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输出神经元：</a:t>
            </a:r>
            <a:r>
              <a:rPr lang="en-US" altLang="zh-CN" sz="1400" dirty="0" smtClean="0">
                <a:solidFill>
                  <a:schemeClr val="tx1">
                    <a:lumMod val="50000"/>
                  </a:schemeClr>
                </a:solidFill>
                <a:ea typeface="微软雅黑" pitchFamily="34" charset="-122"/>
              </a:rPr>
              <a:t>( 1 * 1) * 500</a:t>
            </a:r>
            <a:endParaRPr lang="en-US" altLang="zh-CN" sz="1400" dirty="0" smtClean="0">
              <a:solidFill>
                <a:schemeClr val="tx1">
                  <a:lumMod val="50000"/>
                </a:schemeClr>
              </a:solidFill>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连接数：</a:t>
            </a:r>
            <a:r>
              <a:rPr lang="en-US" altLang="zh-CN" sz="1400" dirty="0" smtClean="0">
                <a:solidFill>
                  <a:schemeClr val="tx2">
                    <a:lumMod val="50000"/>
                  </a:schemeClr>
                </a:solidFill>
                <a:ea typeface="微软雅黑" pitchFamily="34" charset="-122"/>
              </a:rPr>
              <a:t>500</a:t>
            </a:r>
            <a:endParaRPr lang="en-US" altLang="zh-CN" sz="1400" dirty="0" smtClean="0">
              <a:solidFill>
                <a:schemeClr val="tx1">
                  <a:lumMod val="50000"/>
                </a:schemeClr>
              </a:solidFill>
              <a:ea typeface="微软雅黑" pitchFamily="34" charset="-122"/>
            </a:endParaRPr>
          </a:p>
        </p:txBody>
      </p:sp>
      <p:sp>
        <p:nvSpPr>
          <p:cNvPr id="10" name="TextBox 9"/>
          <p:cNvSpPr txBox="1"/>
          <p:nvPr/>
        </p:nvSpPr>
        <p:spPr>
          <a:xfrm>
            <a:off x="8339948" y="4605343"/>
            <a:ext cx="2786082" cy="1492716"/>
          </a:xfrm>
          <a:prstGeom prst="rect">
            <a:avLst/>
          </a:prstGeom>
          <a:noFill/>
        </p:spPr>
        <p:txBody>
          <a:bodyPr wrap="square" rtlCol="0">
            <a:spAutoFit/>
          </a:bodyPr>
          <a:lstStyle/>
          <a:p>
            <a:pPr>
              <a:lnSpc>
                <a:spcPct val="130000"/>
              </a:lnSpc>
            </a:pPr>
            <a:r>
              <a:rPr lang="zh-CN" altLang="en-US" sz="1400" b="1" dirty="0" smtClean="0">
                <a:solidFill>
                  <a:schemeClr val="tx2">
                    <a:lumMod val="50000"/>
                  </a:schemeClr>
                </a:solidFill>
                <a:latin typeface="Arial" pitchFamily="34" charset="0"/>
                <a:ea typeface="微软雅黑" pitchFamily="34" charset="-122"/>
              </a:rPr>
              <a:t>注意：</a:t>
            </a:r>
            <a:endParaRPr lang="en-US" altLang="zh-CN" sz="1400" b="1" dirty="0" smtClean="0">
              <a:solidFill>
                <a:schemeClr val="tx2">
                  <a:lumMod val="50000"/>
                </a:schemeClr>
              </a:solidFill>
              <a:latin typeface="Arial" pitchFamily="34" charset="0"/>
              <a:ea typeface="微软雅黑" pitchFamily="34" charset="-122"/>
            </a:endParaRPr>
          </a:p>
          <a:p>
            <a:pPr>
              <a:lnSpc>
                <a:spcPct val="130000"/>
              </a:lnSpc>
            </a:pPr>
            <a:r>
              <a:rPr lang="en-US" altLang="zh-CN" sz="1400" b="1" dirty="0" smtClean="0">
                <a:solidFill>
                  <a:schemeClr val="tx2">
                    <a:lumMod val="50000"/>
                  </a:schemeClr>
                </a:solidFill>
                <a:ea typeface="微软雅黑" pitchFamily="34" charset="-122"/>
              </a:rPr>
              <a:t>       </a:t>
            </a:r>
            <a:r>
              <a:rPr lang="zh-CN" altLang="en-US" sz="1400" b="1" dirty="0" smtClean="0">
                <a:solidFill>
                  <a:schemeClr val="tx2">
                    <a:lumMod val="50000"/>
                  </a:schemeClr>
                </a:solidFill>
                <a:ea typeface="微软雅黑" pitchFamily="34" charset="-122"/>
              </a:rPr>
              <a:t>这里的层实际上是一次运算，而不是一个真正意义上的网络层，针对输入输出进行了一次激活函数的输出</a:t>
            </a:r>
            <a:endParaRPr lang="zh-CN" altLang="en-US" sz="1400" b="1" dirty="0" smtClean="0">
              <a:solidFill>
                <a:schemeClr val="tx2">
                  <a:lumMod val="50000"/>
                </a:schemeClr>
              </a:solidFill>
              <a:latin typeface="Arial" pitchFamily="34" charset="0"/>
              <a:ea typeface="微软雅黑" pitchFamily="34" charset="-122"/>
            </a:endParaRPr>
          </a:p>
        </p:txBody>
      </p:sp>
      <p:pic>
        <p:nvPicPr>
          <p:cNvPr id="8194" name="Picture 2"/>
          <p:cNvPicPr>
            <a:picLocks noChangeAspect="1" noChangeArrowheads="1"/>
          </p:cNvPicPr>
          <p:nvPr/>
        </p:nvPicPr>
        <p:blipFill>
          <a:blip r:embed="rId1"/>
          <a:srcRect/>
          <a:stretch>
            <a:fillRect/>
          </a:stretch>
        </p:blipFill>
        <p:spPr bwMode="auto">
          <a:xfrm>
            <a:off x="981835" y="1533510"/>
            <a:ext cx="7286675" cy="500066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SoftMax</a:t>
            </a:r>
            <a:r>
              <a:rPr lang="zh-CN" altLang="en-US"/>
              <a:t>层</a:t>
            </a:r>
            <a:r>
              <a:rPr lang="en-US" altLang="zh-CN"/>
              <a:t>L7</a:t>
            </a:r>
            <a:endParaRPr lang="en-US" altLang="zh-CN"/>
          </a:p>
        </p:txBody>
      </p:sp>
      <p:sp>
        <p:nvSpPr>
          <p:cNvPr id="3" name="内容占位符 2"/>
          <p:cNvSpPr>
            <a:spLocks noGrp="1"/>
          </p:cNvSpPr>
          <p:nvPr>
            <p:ph idx="1"/>
          </p:nvPr>
        </p:nvSpPr>
        <p:spPr/>
        <p:txBody>
          <a:bodyPr/>
          <a:p>
            <a:endParaRPr lang="zh-CN" altLang="en-US"/>
          </a:p>
        </p:txBody>
      </p:sp>
      <p:sp>
        <p:nvSpPr>
          <p:cNvPr id="41" name="Content Placeholder 2"/>
          <p:cNvSpPr txBox="1"/>
          <p:nvPr/>
        </p:nvSpPr>
        <p:spPr bwMode="auto">
          <a:xfrm>
            <a:off x="1110662" y="5751513"/>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sp>
        <p:nvSpPr>
          <p:cNvPr id="7" name="TextBox 6"/>
          <p:cNvSpPr txBox="1"/>
          <p:nvPr/>
        </p:nvSpPr>
        <p:spPr>
          <a:xfrm>
            <a:off x="1220405" y="1952627"/>
            <a:ext cx="7311461" cy="646113"/>
          </a:xfrm>
          <a:prstGeom prst="rect">
            <a:avLst/>
          </a:prstGeom>
          <a:noFill/>
        </p:spPr>
        <p:txBody>
          <a:bodyPr>
            <a:spAutoFit/>
          </a:bodyPr>
          <a:lstStyle/>
          <a:p>
            <a:pPr>
              <a:buFont typeface="Arial" pitchFamily="34" charset="0"/>
              <a:buNone/>
              <a:defRPr/>
            </a:pPr>
            <a:endParaRPr lang="en-US" altLang="zh-CN" dirty="0">
              <a:solidFill>
                <a:schemeClr val="tx1">
                  <a:lumMod val="50000"/>
                </a:schemeClr>
              </a:solidFill>
              <a:latin typeface="Arial" pitchFamily="34" charset="0"/>
            </a:endParaRPr>
          </a:p>
          <a:p>
            <a:pPr>
              <a:buFont typeface="Arial" pitchFamily="34" charset="0"/>
              <a:buNone/>
              <a:defRPr/>
            </a:pPr>
            <a:endParaRPr lang="zh-CN" altLang="en-US" dirty="0">
              <a:solidFill>
                <a:schemeClr val="tx1">
                  <a:lumMod val="50000"/>
                </a:schemeClr>
              </a:solidFill>
              <a:latin typeface="Arial" pitchFamily="34" charset="0"/>
            </a:endParaRPr>
          </a:p>
        </p:txBody>
      </p:sp>
      <p:sp>
        <p:nvSpPr>
          <p:cNvPr id="9" name="TextBox 8"/>
          <p:cNvSpPr txBox="1"/>
          <p:nvPr/>
        </p:nvSpPr>
        <p:spPr>
          <a:xfrm>
            <a:off x="8644748" y="1809734"/>
            <a:ext cx="2714644" cy="2052870"/>
          </a:xfrm>
          <a:prstGeom prst="rect">
            <a:avLst/>
          </a:prstGeom>
          <a:noFill/>
        </p:spPr>
        <p:txBody>
          <a:bodyPr wrap="square" rtlCol="0">
            <a:spAutoFit/>
          </a:bodyPr>
          <a:lstStyle/>
          <a:p>
            <a:pPr>
              <a:lnSpc>
                <a:spcPct val="130000"/>
              </a:lnSpc>
            </a:pPr>
            <a:r>
              <a:rPr lang="zh-CN" altLang="en-US" sz="1400" dirty="0" smtClean="0">
                <a:solidFill>
                  <a:schemeClr val="tx1">
                    <a:lumMod val="50000"/>
                  </a:schemeClr>
                </a:solidFill>
                <a:latin typeface="Arial" pitchFamily="34" charset="0"/>
                <a:ea typeface="微软雅黑" pitchFamily="34" charset="-122"/>
              </a:rPr>
              <a:t>输入：</a:t>
            </a:r>
            <a:r>
              <a:rPr lang="en-US" altLang="zh-CN" sz="1400" dirty="0" smtClean="0">
                <a:solidFill>
                  <a:schemeClr val="tx1">
                    <a:lumMod val="50000"/>
                  </a:schemeClr>
                </a:solidFill>
                <a:ea typeface="微软雅黑" pitchFamily="34" charset="-122"/>
              </a:rPr>
              <a:t>500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1</a:t>
            </a:r>
            <a:r>
              <a:rPr lang="zh-CN" altLang="en-US" sz="1400" dirty="0" smtClean="0">
                <a:solidFill>
                  <a:schemeClr val="tx1">
                    <a:lumMod val="50000"/>
                  </a:schemeClr>
                </a:solidFill>
                <a:latin typeface="Arial" pitchFamily="34" charset="0"/>
                <a:ea typeface="微软雅黑" pitchFamily="34" charset="-122"/>
              </a:rPr>
              <a:t>*</a:t>
            </a:r>
            <a:r>
              <a:rPr lang="en-US" altLang="zh-CN" sz="1400" dirty="0" smtClean="0">
                <a:solidFill>
                  <a:schemeClr val="tx1">
                    <a:lumMod val="50000"/>
                  </a:schemeClr>
                </a:solidFill>
                <a:ea typeface="微软雅黑" pitchFamily="34" charset="-122"/>
              </a:rPr>
              <a:t>1</a:t>
            </a:r>
            <a:r>
              <a:rPr lang="zh-CN" altLang="en-US" sz="1400" dirty="0" smtClean="0">
                <a:solidFill>
                  <a:schemeClr val="tx1">
                    <a:lumMod val="50000"/>
                  </a:schemeClr>
                </a:solidFill>
                <a:latin typeface="Arial" pitchFamily="34" charset="0"/>
                <a:ea typeface="微软雅黑" pitchFamily="34" charset="-122"/>
              </a:rPr>
              <a:t>的</a:t>
            </a:r>
            <a:r>
              <a:rPr lang="zh-CN" altLang="en-US" sz="1400" dirty="0" smtClean="0">
                <a:solidFill>
                  <a:schemeClr val="tx1">
                    <a:lumMod val="50000"/>
                  </a:schemeClr>
                </a:solidFill>
                <a:ea typeface="微软雅黑" pitchFamily="34" charset="-122"/>
              </a:rPr>
              <a:t>特征</a:t>
            </a:r>
            <a:r>
              <a:rPr lang="zh-CN" altLang="en-US" sz="1400" dirty="0" smtClean="0">
                <a:solidFill>
                  <a:schemeClr val="tx1">
                    <a:lumMod val="50000"/>
                  </a:schemeClr>
                </a:solidFill>
                <a:latin typeface="Arial" pitchFamily="34" charset="0"/>
                <a:ea typeface="微软雅黑" pitchFamily="34" charset="-122"/>
              </a:rPr>
              <a:t>图</a:t>
            </a:r>
            <a:r>
              <a:rPr lang="en-US" altLang="zh-CN" sz="1400" dirty="0" smtClean="0">
                <a:solidFill>
                  <a:schemeClr val="tx1">
                    <a:lumMod val="50000"/>
                  </a:schemeClr>
                </a:solidFill>
                <a:latin typeface="Arial" pitchFamily="34" charset="0"/>
                <a:ea typeface="微软雅黑" pitchFamily="34" charset="-122"/>
              </a:rPr>
              <a:t> </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r>
              <a:rPr lang="zh-CN" altLang="en-US" sz="1400" dirty="0" smtClean="0">
                <a:solidFill>
                  <a:schemeClr val="tx1">
                    <a:lumMod val="50000"/>
                  </a:schemeClr>
                </a:solidFill>
                <a:latin typeface="Arial" pitchFamily="34" charset="0"/>
                <a:ea typeface="微软雅黑" pitchFamily="34" charset="-122"/>
              </a:rPr>
              <a:t>输出：</a:t>
            </a:r>
            <a:r>
              <a:rPr lang="en-US" altLang="zh-CN" sz="1400" dirty="0" smtClean="0">
                <a:solidFill>
                  <a:schemeClr val="tx1">
                    <a:lumMod val="50000"/>
                  </a:schemeClr>
                </a:solidFill>
                <a:ea typeface="微软雅黑" pitchFamily="34" charset="-122"/>
              </a:rPr>
              <a:t>10</a:t>
            </a:r>
            <a:r>
              <a:rPr lang="zh-CN" altLang="en-US" sz="1400" dirty="0" smtClean="0">
                <a:solidFill>
                  <a:schemeClr val="tx1">
                    <a:lumMod val="50000"/>
                  </a:schemeClr>
                </a:solidFill>
                <a:ea typeface="微软雅黑" pitchFamily="34" charset="-122"/>
              </a:rPr>
              <a:t>个</a:t>
            </a:r>
            <a:r>
              <a:rPr lang="en-US" altLang="zh-CN" sz="1400" dirty="0" smtClean="0">
                <a:solidFill>
                  <a:schemeClr val="tx1">
                    <a:lumMod val="50000"/>
                  </a:schemeClr>
                </a:solidFill>
                <a:ea typeface="微软雅黑" pitchFamily="34" charset="-122"/>
              </a:rPr>
              <a:t>1</a:t>
            </a:r>
            <a:r>
              <a:rPr lang="zh-CN" altLang="en-US" sz="1400" dirty="0" smtClean="0">
                <a:solidFill>
                  <a:schemeClr val="tx1">
                    <a:lumMod val="50000"/>
                  </a:schemeClr>
                </a:solidFill>
                <a:ea typeface="微软雅黑" pitchFamily="34" charset="-122"/>
              </a:rPr>
              <a:t>*</a:t>
            </a:r>
            <a:r>
              <a:rPr lang="en-US" altLang="zh-CN" sz="1400" dirty="0" smtClean="0">
                <a:solidFill>
                  <a:schemeClr val="tx1">
                    <a:lumMod val="50000"/>
                  </a:schemeClr>
                </a:solidFill>
                <a:ea typeface="微软雅黑" pitchFamily="34" charset="-122"/>
              </a:rPr>
              <a:t>1</a:t>
            </a:r>
            <a:r>
              <a:rPr lang="zh-CN" altLang="en-US" sz="1400" dirty="0" smtClean="0">
                <a:solidFill>
                  <a:schemeClr val="tx1">
                    <a:lumMod val="50000"/>
                  </a:schemeClr>
                </a:solidFill>
                <a:ea typeface="微软雅黑" pitchFamily="34" charset="-122"/>
              </a:rPr>
              <a:t>的特征图</a:t>
            </a:r>
            <a:endParaRPr lang="en-US" altLang="zh-CN" sz="1400" dirty="0" smtClean="0">
              <a:solidFill>
                <a:schemeClr val="tx1">
                  <a:lumMod val="50000"/>
                </a:schemeClr>
              </a:solidFill>
              <a:latin typeface="Arial" pitchFamily="34" charset="0"/>
              <a:ea typeface="微软雅黑" pitchFamily="34" charset="-122"/>
            </a:endParaRPr>
          </a:p>
          <a:p>
            <a:pPr>
              <a:lnSpc>
                <a:spcPct val="130000"/>
              </a:lnSpc>
            </a:pPr>
            <a:endParaRPr lang="en-US" altLang="zh-CN" sz="1400" dirty="0" smtClean="0">
              <a:solidFill>
                <a:srgbClr val="FF0000"/>
              </a:solidFill>
              <a:ea typeface="微软雅黑" pitchFamily="34" charset="-122"/>
            </a:endParaRPr>
          </a:p>
          <a:p>
            <a:pPr>
              <a:lnSpc>
                <a:spcPct val="130000"/>
              </a:lnSpc>
            </a:pPr>
            <a:r>
              <a:rPr lang="zh-CN" altLang="en-US" sz="1400" dirty="0" smtClean="0">
                <a:solidFill>
                  <a:srgbClr val="FF0000"/>
                </a:solidFill>
                <a:ea typeface="微软雅黑" pitchFamily="34" charset="-122"/>
              </a:rPr>
              <a:t>参数：</a:t>
            </a:r>
            <a:r>
              <a:rPr lang="en-US" altLang="zh-CN" sz="1400" dirty="0" smtClean="0">
                <a:solidFill>
                  <a:srgbClr val="FF0000"/>
                </a:solidFill>
                <a:ea typeface="微软雅黑" pitchFamily="34" charset="-122"/>
              </a:rPr>
              <a:t>500*10 + 10</a:t>
            </a:r>
            <a:r>
              <a:rPr lang="zh-CN" altLang="en-US" sz="1400" dirty="0" smtClean="0">
                <a:solidFill>
                  <a:srgbClr val="FF0000"/>
                </a:solidFill>
                <a:ea typeface="微软雅黑" pitchFamily="34" charset="-122"/>
              </a:rPr>
              <a:t> </a:t>
            </a:r>
            <a:endParaRPr lang="en-US" altLang="zh-CN" sz="1400" dirty="0" smtClean="0">
              <a:solidFill>
                <a:srgbClr val="FF0000"/>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输出神经元：</a:t>
            </a:r>
            <a:r>
              <a:rPr lang="en-US" altLang="zh-CN" sz="1400" dirty="0" smtClean="0">
                <a:solidFill>
                  <a:schemeClr val="tx1">
                    <a:lumMod val="50000"/>
                  </a:schemeClr>
                </a:solidFill>
                <a:ea typeface="微软雅黑" pitchFamily="34" charset="-122"/>
              </a:rPr>
              <a:t>( 1 * 1) * 10</a:t>
            </a:r>
            <a:endParaRPr lang="en-US" altLang="zh-CN" sz="1400" dirty="0" smtClean="0">
              <a:solidFill>
                <a:schemeClr val="tx1">
                  <a:lumMod val="50000"/>
                </a:schemeClr>
              </a:solidFill>
              <a:ea typeface="微软雅黑" pitchFamily="34" charset="-122"/>
            </a:endParaRPr>
          </a:p>
          <a:p>
            <a:pPr>
              <a:lnSpc>
                <a:spcPct val="130000"/>
              </a:lnSpc>
            </a:pPr>
            <a:endParaRPr lang="en-US" altLang="zh-CN" sz="1400" dirty="0" smtClean="0">
              <a:solidFill>
                <a:schemeClr val="tx1">
                  <a:lumMod val="50000"/>
                </a:schemeClr>
              </a:solidFill>
              <a:ea typeface="微软雅黑" pitchFamily="34" charset="-122"/>
            </a:endParaRPr>
          </a:p>
          <a:p>
            <a:pPr>
              <a:lnSpc>
                <a:spcPct val="130000"/>
              </a:lnSpc>
            </a:pPr>
            <a:r>
              <a:rPr lang="zh-CN" altLang="en-US" sz="1400" dirty="0" smtClean="0">
                <a:solidFill>
                  <a:schemeClr val="tx1">
                    <a:lumMod val="50000"/>
                  </a:schemeClr>
                </a:solidFill>
                <a:ea typeface="微软雅黑" pitchFamily="34" charset="-122"/>
              </a:rPr>
              <a:t>计算量预估：</a:t>
            </a:r>
            <a:r>
              <a:rPr lang="en-US" altLang="zh-CN" sz="1400" dirty="0" err="1" smtClean="0">
                <a:solidFill>
                  <a:schemeClr val="tx2">
                    <a:lumMod val="50000"/>
                  </a:schemeClr>
                </a:solidFill>
                <a:ea typeface="微软雅黑" pitchFamily="34" charset="-122"/>
              </a:rPr>
              <a:t>softmax</a:t>
            </a:r>
            <a:r>
              <a:rPr lang="zh-CN" altLang="en-US" sz="1400" dirty="0" smtClean="0">
                <a:solidFill>
                  <a:schemeClr val="tx2">
                    <a:lumMod val="50000"/>
                  </a:schemeClr>
                </a:solidFill>
                <a:ea typeface="微软雅黑" pitchFamily="34" charset="-122"/>
              </a:rPr>
              <a:t>函数操作</a:t>
            </a:r>
            <a:endParaRPr lang="en-US" altLang="zh-CN" sz="1400" dirty="0" smtClean="0">
              <a:solidFill>
                <a:schemeClr val="tx1">
                  <a:lumMod val="50000"/>
                </a:schemeClr>
              </a:solidFill>
              <a:ea typeface="微软雅黑" pitchFamily="34" charset="-122"/>
            </a:endParaRPr>
          </a:p>
        </p:txBody>
      </p:sp>
      <p:sp>
        <p:nvSpPr>
          <p:cNvPr id="10" name="TextBox 9"/>
          <p:cNvSpPr txBox="1"/>
          <p:nvPr/>
        </p:nvSpPr>
        <p:spPr>
          <a:xfrm>
            <a:off x="8644748" y="4881568"/>
            <a:ext cx="2786082" cy="1492716"/>
          </a:xfrm>
          <a:prstGeom prst="rect">
            <a:avLst/>
          </a:prstGeom>
          <a:noFill/>
        </p:spPr>
        <p:txBody>
          <a:bodyPr wrap="square" rtlCol="0">
            <a:spAutoFit/>
          </a:bodyPr>
          <a:lstStyle/>
          <a:p>
            <a:pPr>
              <a:lnSpc>
                <a:spcPct val="130000"/>
              </a:lnSpc>
            </a:pPr>
            <a:r>
              <a:rPr lang="zh-CN" altLang="en-US" sz="1400" b="1" dirty="0" smtClean="0">
                <a:solidFill>
                  <a:schemeClr val="tx2">
                    <a:lumMod val="50000"/>
                  </a:schemeClr>
                </a:solidFill>
                <a:latin typeface="Arial" pitchFamily="34" charset="0"/>
                <a:ea typeface="微软雅黑" pitchFamily="34" charset="-122"/>
              </a:rPr>
              <a:t>注意：</a:t>
            </a:r>
            <a:endParaRPr lang="en-US" altLang="zh-CN" sz="1400" b="1" dirty="0" smtClean="0">
              <a:solidFill>
                <a:schemeClr val="tx2">
                  <a:lumMod val="50000"/>
                </a:schemeClr>
              </a:solidFill>
              <a:latin typeface="Arial" pitchFamily="34" charset="0"/>
              <a:ea typeface="微软雅黑" pitchFamily="34" charset="-122"/>
            </a:endParaRPr>
          </a:p>
          <a:p>
            <a:pPr>
              <a:lnSpc>
                <a:spcPct val="130000"/>
              </a:lnSpc>
            </a:pPr>
            <a:r>
              <a:rPr lang="en-US" altLang="zh-CN" sz="1400" b="1" dirty="0" smtClean="0">
                <a:solidFill>
                  <a:schemeClr val="tx2">
                    <a:lumMod val="50000"/>
                  </a:schemeClr>
                </a:solidFill>
                <a:ea typeface="微软雅黑" pitchFamily="34" charset="-122"/>
              </a:rPr>
              <a:t>       </a:t>
            </a:r>
            <a:r>
              <a:rPr lang="zh-CN" altLang="en-US" sz="1400" b="1" dirty="0" smtClean="0">
                <a:solidFill>
                  <a:schemeClr val="tx2">
                    <a:lumMod val="50000"/>
                  </a:schemeClr>
                </a:solidFill>
                <a:ea typeface="微软雅黑" pitchFamily="34" charset="-122"/>
              </a:rPr>
              <a:t>分类的最后一层一般都是</a:t>
            </a:r>
            <a:r>
              <a:rPr lang="en-US" altLang="zh-CN" sz="1400" b="1" dirty="0" err="1" smtClean="0">
                <a:solidFill>
                  <a:schemeClr val="tx2">
                    <a:lumMod val="50000"/>
                  </a:schemeClr>
                </a:solidFill>
                <a:ea typeface="微软雅黑" pitchFamily="34" charset="-122"/>
              </a:rPr>
              <a:t>softmax</a:t>
            </a:r>
            <a:r>
              <a:rPr lang="zh-CN" altLang="en-US" sz="1400" b="1" dirty="0" smtClean="0">
                <a:solidFill>
                  <a:schemeClr val="tx2">
                    <a:lumMod val="50000"/>
                  </a:schemeClr>
                </a:solidFill>
                <a:ea typeface="微软雅黑" pitchFamily="34" charset="-122"/>
              </a:rPr>
              <a:t>。然后根据实际结果计算</a:t>
            </a:r>
            <a:r>
              <a:rPr lang="en-US" altLang="zh-CN" sz="1400" b="1" dirty="0" smtClean="0">
                <a:solidFill>
                  <a:schemeClr val="tx2">
                    <a:lumMod val="50000"/>
                  </a:schemeClr>
                </a:solidFill>
                <a:ea typeface="微软雅黑" pitchFamily="34" charset="-122"/>
              </a:rPr>
              <a:t>loss</a:t>
            </a:r>
            <a:r>
              <a:rPr lang="zh-CN" altLang="en-US" sz="1400" b="1" dirty="0" smtClean="0">
                <a:solidFill>
                  <a:schemeClr val="tx2">
                    <a:lumMod val="50000"/>
                  </a:schemeClr>
                </a:solidFill>
                <a:ea typeface="微软雅黑" pitchFamily="34" charset="-122"/>
              </a:rPr>
              <a:t>，通过</a:t>
            </a:r>
            <a:r>
              <a:rPr lang="en-US" altLang="zh-CN" sz="1400" b="1" dirty="0" smtClean="0">
                <a:solidFill>
                  <a:schemeClr val="tx2">
                    <a:lumMod val="50000"/>
                  </a:schemeClr>
                </a:solidFill>
                <a:ea typeface="微软雅黑" pitchFamily="34" charset="-122"/>
              </a:rPr>
              <a:t>BP</a:t>
            </a:r>
            <a:r>
              <a:rPr lang="zh-CN" altLang="en-US" sz="1400" b="1" dirty="0" smtClean="0">
                <a:solidFill>
                  <a:schemeClr val="tx2">
                    <a:lumMod val="50000"/>
                  </a:schemeClr>
                </a:solidFill>
                <a:ea typeface="微软雅黑" pitchFamily="34" charset="-122"/>
              </a:rPr>
              <a:t>算法更新参数，进入下一轮迭代。</a:t>
            </a:r>
            <a:endParaRPr lang="zh-CN" altLang="en-US" sz="1400" b="1" dirty="0" smtClean="0">
              <a:solidFill>
                <a:schemeClr val="tx2">
                  <a:lumMod val="50000"/>
                </a:schemeClr>
              </a:solidFill>
              <a:latin typeface="Arial" pitchFamily="34" charset="0"/>
              <a:ea typeface="微软雅黑" pitchFamily="34" charset="-122"/>
            </a:endParaRPr>
          </a:p>
        </p:txBody>
      </p:sp>
      <p:pic>
        <p:nvPicPr>
          <p:cNvPr id="9218" name="Picture 2"/>
          <p:cNvPicPr>
            <a:picLocks noChangeAspect="1" noChangeArrowheads="1"/>
          </p:cNvPicPr>
          <p:nvPr/>
        </p:nvPicPr>
        <p:blipFill>
          <a:blip r:embed="rId1"/>
          <a:srcRect/>
          <a:stretch>
            <a:fillRect/>
          </a:stretch>
        </p:blipFill>
        <p:spPr bwMode="auto">
          <a:xfrm>
            <a:off x="1215197" y="1781158"/>
            <a:ext cx="7429552" cy="4814922"/>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SoftMax</a:t>
            </a:r>
            <a:r>
              <a:rPr lang="zh-CN" altLang="en-US"/>
              <a:t>层</a:t>
            </a:r>
            <a:endParaRPr lang="zh-CN" altLang="en-US"/>
          </a:p>
        </p:txBody>
      </p:sp>
      <p:sp>
        <p:nvSpPr>
          <p:cNvPr id="41" name="Content Placeholder 2"/>
          <p:cNvSpPr txBox="1"/>
          <p:nvPr/>
        </p:nvSpPr>
        <p:spPr bwMode="auto">
          <a:xfrm>
            <a:off x="2063162" y="5465763"/>
            <a:ext cx="3092762" cy="328612"/>
          </a:xfrm>
          <a:prstGeom prst="rect">
            <a:avLst/>
          </a:prstGeom>
          <a:noFill/>
          <a:ln>
            <a:noFill/>
          </a:ln>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sym typeface="Calibri"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sym typeface="Calibri"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sym typeface="Calibri"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defRPr/>
            </a:pPr>
            <a:endParaRPr lang="zh-CN" altLang="en-US" sz="1600" dirty="0" smtClean="0">
              <a:solidFill>
                <a:schemeClr val="tx1">
                  <a:lumMod val="50000"/>
                </a:schemeClr>
              </a:solidFill>
              <a:latin typeface="微软雅黑" pitchFamily="34" charset="-122"/>
              <a:ea typeface="微软雅黑" pitchFamily="34" charset="-122"/>
            </a:endParaRPr>
          </a:p>
        </p:txBody>
      </p:sp>
      <p:pic>
        <p:nvPicPr>
          <p:cNvPr id="11" name="Picture 5"/>
          <p:cNvPicPr>
            <a:picLocks noChangeAspect="1" noChangeArrowheads="1"/>
          </p:cNvPicPr>
          <p:nvPr/>
        </p:nvPicPr>
        <p:blipFill>
          <a:blip r:embed="rId1"/>
          <a:srcRect/>
          <a:stretch>
            <a:fillRect/>
          </a:stretch>
        </p:blipFill>
        <p:spPr bwMode="auto">
          <a:xfrm>
            <a:off x="2024820" y="3095620"/>
            <a:ext cx="762000" cy="885825"/>
          </a:xfrm>
          <a:prstGeom prst="rect">
            <a:avLst/>
          </a:prstGeom>
          <a:noFill/>
          <a:ln w="9525">
            <a:noFill/>
            <a:miter lim="800000"/>
            <a:headEnd/>
            <a:tailEnd/>
          </a:ln>
          <a:effectLst/>
        </p:spPr>
      </p:pic>
      <p:graphicFrame>
        <p:nvGraphicFramePr>
          <p:cNvPr id="12" name="表格 11"/>
          <p:cNvGraphicFramePr>
            <a:graphicFrameLocks noGrp="1"/>
          </p:cNvGraphicFramePr>
          <p:nvPr/>
        </p:nvGraphicFramePr>
        <p:xfrm>
          <a:off x="3525018" y="2003412"/>
          <a:ext cx="642942" cy="3657600"/>
        </p:xfrm>
        <a:graphic>
          <a:graphicData uri="http://schemas.openxmlformats.org/drawingml/2006/table">
            <a:tbl>
              <a:tblPr firstRow="1" bandRow="1">
                <a:tableStyleId>{5C22544A-7EE6-4342-B048-85BDC9FD1C3A}</a:tableStyleId>
              </a:tblPr>
              <a:tblGrid>
                <a:gridCol w="642942"/>
              </a:tblGrid>
              <a:tr h="363696">
                <a:tc>
                  <a:txBody>
                    <a:bodyPr/>
                    <a:lstStyle/>
                    <a:p>
                      <a:pPr marL="0" algn="l" defTabSz="914400" rtl="0" eaLnBrk="1" latinLnBrk="0" hangingPunct="1"/>
                      <a:r>
                        <a:rPr lang="en-US" altLang="zh-CN" sz="1800" b="0" kern="1200" dirty="0" smtClean="0">
                          <a:solidFill>
                            <a:schemeClr val="dk1"/>
                          </a:solidFill>
                          <a:latin typeface="+mn-lt"/>
                          <a:ea typeface="+mn-ea"/>
                          <a:cs typeface="+mn-cs"/>
                        </a:rPr>
                        <a:t>0.1</a:t>
                      </a:r>
                      <a:endParaRPr lang="zh-CN" altLang="en-US" sz="1800" b="0" kern="1200" dirty="0" smtClean="0">
                        <a:solidFill>
                          <a:schemeClr val="dk1"/>
                        </a:solidFill>
                        <a:latin typeface="+mn-lt"/>
                        <a:ea typeface="+mn-ea"/>
                        <a:cs typeface="+mn-cs"/>
                      </a:endParaRPr>
                    </a:p>
                  </a:txBody>
                  <a:tcPr>
                    <a:solidFill>
                      <a:schemeClr val="tx1">
                        <a:lumMod val="20000"/>
                        <a:lumOff val="80000"/>
                      </a:schemeClr>
                    </a:solidFill>
                  </a:tcPr>
                </a:tc>
              </a:tr>
              <a:tr h="363696">
                <a:tc>
                  <a:txBody>
                    <a:bodyPr/>
                    <a:lstStyle/>
                    <a:p>
                      <a:r>
                        <a:rPr lang="en-US" altLang="zh-CN" dirty="0" smtClean="0"/>
                        <a:t>0.1</a:t>
                      </a:r>
                      <a:endParaRPr lang="zh-CN" altLang="en-US" dirty="0"/>
                    </a:p>
                  </a:txBody>
                  <a:tcPr>
                    <a:solidFill>
                      <a:schemeClr val="tx1">
                        <a:lumMod val="20000"/>
                        <a:lumOff val="80000"/>
                      </a:schemeClr>
                    </a:solidFill>
                  </a:tcPr>
                </a:tc>
              </a:tr>
              <a:tr h="363696">
                <a:tc>
                  <a:txBody>
                    <a:bodyPr/>
                    <a:lstStyle/>
                    <a:p>
                      <a:r>
                        <a:rPr lang="en-US" altLang="zh-CN" dirty="0" smtClean="0"/>
                        <a:t>0.1</a:t>
                      </a:r>
                      <a:endParaRPr lang="zh-CN" altLang="en-US" dirty="0"/>
                    </a:p>
                  </a:txBody>
                  <a:tcPr>
                    <a:solidFill>
                      <a:schemeClr val="tx1">
                        <a:lumMod val="20000"/>
                        <a:lumOff val="80000"/>
                      </a:schemeClr>
                    </a:solidFill>
                  </a:tcPr>
                </a:tc>
              </a:tr>
              <a:tr h="363696">
                <a:tc>
                  <a:txBody>
                    <a:bodyPr/>
                    <a:lstStyle/>
                    <a:p>
                      <a:r>
                        <a:rPr lang="en-US" altLang="zh-CN" dirty="0" smtClean="0"/>
                        <a:t>0.1</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pPr marL="0" algn="l" defTabSz="914400" rtl="0" eaLnBrk="1" latinLnBrk="0" hangingPunct="1"/>
                      <a:r>
                        <a:rPr lang="en-US" altLang="zh-CN" sz="1800" kern="1200" dirty="0" smtClean="0">
                          <a:solidFill>
                            <a:schemeClr val="dk1"/>
                          </a:solidFill>
                          <a:latin typeface="+mn-lt"/>
                          <a:ea typeface="+mn-ea"/>
                          <a:cs typeface="+mn-cs"/>
                        </a:rPr>
                        <a:t>0.2</a:t>
                      </a:r>
                      <a:endParaRPr lang="zh-CN" altLang="en-US" sz="1800" kern="1200" dirty="0">
                        <a:solidFill>
                          <a:schemeClr val="dk1"/>
                        </a:solidFill>
                        <a:latin typeface="+mn-lt"/>
                        <a:ea typeface="+mn-ea"/>
                        <a:cs typeface="+mn-cs"/>
                      </a:endParaRPr>
                    </a:p>
                  </a:txBody>
                  <a:tcPr>
                    <a:solidFill>
                      <a:schemeClr val="tx1">
                        <a:lumMod val="20000"/>
                        <a:lumOff val="80000"/>
                      </a:schemeClr>
                    </a:solidFill>
                  </a:tcPr>
                </a:tc>
              </a:tr>
              <a:tr h="363696">
                <a:tc>
                  <a:txBody>
                    <a:bodyPr/>
                    <a:lstStyle/>
                    <a:p>
                      <a:r>
                        <a:rPr lang="en-US" altLang="zh-CN" dirty="0" smtClean="0"/>
                        <a:t>0.1</a:t>
                      </a:r>
                      <a:endParaRPr lang="zh-CN" altLang="en-US" dirty="0"/>
                    </a:p>
                  </a:txBody>
                  <a:tcPr>
                    <a:solidFill>
                      <a:schemeClr val="tx1">
                        <a:lumMod val="20000"/>
                        <a:lumOff val="80000"/>
                      </a:schemeClr>
                    </a:solidFill>
                  </a:tcPr>
                </a:tc>
              </a:tr>
              <a:tr h="363696">
                <a:tc>
                  <a:txBody>
                    <a:bodyPr/>
                    <a:lstStyle/>
                    <a:p>
                      <a:r>
                        <a:rPr lang="en-US" altLang="zh-CN" dirty="0" smtClean="0"/>
                        <a:t>0.2</a:t>
                      </a:r>
                      <a:endParaRPr lang="zh-CN" altLang="en-US" dirty="0"/>
                    </a:p>
                  </a:txBody>
                  <a:tcPr>
                    <a:solidFill>
                      <a:schemeClr val="tx1">
                        <a:lumMod val="20000"/>
                        <a:lumOff val="80000"/>
                      </a:schemeClr>
                    </a:solidFill>
                  </a:tcPr>
                </a:tc>
              </a:tr>
              <a:tr h="363696">
                <a:tc>
                  <a:txBody>
                    <a:bodyPr/>
                    <a:lstStyle/>
                    <a:p>
                      <a:r>
                        <a:rPr lang="en-US" altLang="zh-CN" dirty="0" smtClean="0"/>
                        <a:t>0.1</a:t>
                      </a:r>
                      <a:endParaRPr lang="zh-CN" altLang="en-US" dirty="0"/>
                    </a:p>
                  </a:txBody>
                  <a:tcPr>
                    <a:solidFill>
                      <a:schemeClr val="tx1">
                        <a:lumMod val="20000"/>
                        <a:lumOff val="80000"/>
                      </a:schemeClr>
                    </a:solidFill>
                  </a:tcPr>
                </a:tc>
              </a:tr>
            </a:tbl>
          </a:graphicData>
        </a:graphic>
      </p:graphicFrame>
      <p:sp>
        <p:nvSpPr>
          <p:cNvPr id="13" name="右箭头 12"/>
          <p:cNvSpPr/>
          <p:nvPr/>
        </p:nvSpPr>
        <p:spPr>
          <a:xfrm>
            <a:off x="2882076" y="3452810"/>
            <a:ext cx="571504" cy="2143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p:cNvGraphicFramePr>
            <a:graphicFrameLocks noGrp="1"/>
          </p:cNvGraphicFramePr>
          <p:nvPr/>
        </p:nvGraphicFramePr>
        <p:xfrm>
          <a:off x="4739464" y="2024050"/>
          <a:ext cx="642942" cy="3657600"/>
        </p:xfrm>
        <a:graphic>
          <a:graphicData uri="http://schemas.openxmlformats.org/drawingml/2006/table">
            <a:tbl>
              <a:tblPr firstRow="1" bandRow="1">
                <a:tableStyleId>{5C22544A-7EE6-4342-B048-85BDC9FD1C3A}</a:tableStyleId>
              </a:tblPr>
              <a:tblGrid>
                <a:gridCol w="642942"/>
              </a:tblGrid>
              <a:tr h="363696">
                <a:tc>
                  <a:txBody>
                    <a:bodyPr/>
                    <a:lstStyle/>
                    <a:p>
                      <a:pPr marL="0" algn="l" defTabSz="914400" rtl="0" eaLnBrk="1" latinLnBrk="0" hangingPunct="1"/>
                      <a:r>
                        <a:rPr lang="en-US" altLang="zh-CN" sz="1800" b="0" kern="1200" dirty="0" smtClean="0">
                          <a:solidFill>
                            <a:schemeClr val="dk1"/>
                          </a:solidFill>
                          <a:latin typeface="+mn-lt"/>
                          <a:ea typeface="+mn-ea"/>
                          <a:cs typeface="+mn-cs"/>
                        </a:rPr>
                        <a:t>0.0</a:t>
                      </a:r>
                      <a:endParaRPr lang="zh-CN" altLang="en-US" sz="1800" b="0" kern="1200" dirty="0" smtClean="0">
                        <a:solidFill>
                          <a:schemeClr val="dk1"/>
                        </a:solidFill>
                        <a:latin typeface="+mn-lt"/>
                        <a:ea typeface="+mn-ea"/>
                        <a:cs typeface="+mn-cs"/>
                      </a:endParaRPr>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b="1" dirty="0" smtClean="0">
                          <a:solidFill>
                            <a:srgbClr val="FF0000"/>
                          </a:solidFill>
                        </a:rPr>
                        <a:t>1</a:t>
                      </a:r>
                      <a:endParaRPr lang="zh-CN" altLang="en-US" b="1" dirty="0">
                        <a:solidFill>
                          <a:srgbClr val="FF0000"/>
                        </a:solidFill>
                      </a:endParaRPr>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r h="363696">
                <a:tc>
                  <a:txBody>
                    <a:bodyPr/>
                    <a:lstStyle/>
                    <a:p>
                      <a:r>
                        <a:rPr lang="en-US" altLang="zh-CN" dirty="0" smtClean="0"/>
                        <a:t>0.0</a:t>
                      </a:r>
                      <a:endParaRPr lang="zh-CN" altLang="en-US" dirty="0"/>
                    </a:p>
                  </a:txBody>
                  <a:tcPr>
                    <a:solidFill>
                      <a:schemeClr val="tx1">
                        <a:lumMod val="20000"/>
                        <a:lumOff val="80000"/>
                      </a:schemeClr>
                    </a:solidFill>
                  </a:tcPr>
                </a:tc>
              </a:tr>
            </a:tbl>
          </a:graphicData>
        </a:graphic>
      </p:graphicFrame>
      <p:sp>
        <p:nvSpPr>
          <p:cNvPr id="15" name="TextBox 14"/>
          <p:cNvSpPr txBox="1"/>
          <p:nvPr/>
        </p:nvSpPr>
        <p:spPr>
          <a:xfrm>
            <a:off x="4668026" y="1452546"/>
            <a:ext cx="714380" cy="343235"/>
          </a:xfrm>
          <a:prstGeom prst="rect">
            <a:avLst/>
          </a:prstGeom>
          <a:noFill/>
        </p:spPr>
        <p:txBody>
          <a:bodyPr wrap="square" rtlCol="0">
            <a:spAutoFit/>
          </a:bodyPr>
          <a:lstStyle/>
          <a:p>
            <a:pPr>
              <a:lnSpc>
                <a:spcPct val="130000"/>
              </a:lnSpc>
            </a:pPr>
            <a:r>
              <a:rPr lang="en-US" altLang="zh-CN" sz="1400" b="1" dirty="0" smtClean="0">
                <a:solidFill>
                  <a:schemeClr val="tx1">
                    <a:lumMod val="50000"/>
                  </a:schemeClr>
                </a:solidFill>
                <a:latin typeface="Arial" pitchFamily="34" charset="0"/>
                <a:ea typeface="微软雅黑" pitchFamily="34" charset="-122"/>
              </a:rPr>
              <a:t>Label</a:t>
            </a:r>
            <a:endParaRPr lang="zh-CN" altLang="en-US" sz="1400" b="1" dirty="0" smtClean="0">
              <a:solidFill>
                <a:schemeClr val="tx1">
                  <a:lumMod val="50000"/>
                </a:schemeClr>
              </a:solidFill>
              <a:latin typeface="Arial" pitchFamily="34" charset="0"/>
              <a:ea typeface="微软雅黑" pitchFamily="34" charset="-122"/>
            </a:endParaRPr>
          </a:p>
        </p:txBody>
      </p:sp>
      <p:sp>
        <p:nvSpPr>
          <p:cNvPr id="16" name="TextBox 15"/>
          <p:cNvSpPr txBox="1"/>
          <p:nvPr/>
        </p:nvSpPr>
        <p:spPr>
          <a:xfrm>
            <a:off x="3525018" y="1452546"/>
            <a:ext cx="928694" cy="372410"/>
          </a:xfrm>
          <a:prstGeom prst="rect">
            <a:avLst/>
          </a:prstGeom>
          <a:noFill/>
        </p:spPr>
        <p:txBody>
          <a:bodyPr wrap="square" rtlCol="0">
            <a:spAutoFit/>
          </a:bodyPr>
          <a:lstStyle/>
          <a:p>
            <a:pPr>
              <a:lnSpc>
                <a:spcPct val="130000"/>
              </a:lnSpc>
            </a:pPr>
            <a:r>
              <a:rPr lang="en-US" altLang="zh-CN" sz="1400" b="1" dirty="0" smtClean="0">
                <a:solidFill>
                  <a:schemeClr val="tx1">
                    <a:lumMod val="50000"/>
                  </a:schemeClr>
                </a:solidFill>
                <a:ea typeface="微软雅黑" pitchFamily="34" charset="-122"/>
              </a:rPr>
              <a:t>Forward</a:t>
            </a:r>
            <a:endParaRPr lang="zh-CN" altLang="en-US" sz="1400" b="1" dirty="0" smtClean="0">
              <a:solidFill>
                <a:schemeClr val="tx1">
                  <a:lumMod val="50000"/>
                </a:schemeClr>
              </a:solidFill>
              <a:latin typeface="Arial" pitchFamily="34" charset="0"/>
              <a:ea typeface="微软雅黑" pitchFamily="34" charset="-122"/>
            </a:endParaRPr>
          </a:p>
        </p:txBody>
      </p:sp>
      <p:grpSp>
        <p:nvGrpSpPr>
          <p:cNvPr id="23" name="组合 22"/>
          <p:cNvGrpSpPr/>
          <p:nvPr/>
        </p:nvGrpSpPr>
        <p:grpSpPr>
          <a:xfrm>
            <a:off x="6025348" y="4524380"/>
            <a:ext cx="4171950" cy="1228728"/>
            <a:chOff x="4329898" y="4700602"/>
            <a:chExt cx="4171950" cy="1228728"/>
          </a:xfrm>
        </p:grpSpPr>
        <p:pic>
          <p:nvPicPr>
            <p:cNvPr id="104450" name="Picture 2"/>
            <p:cNvPicPr>
              <a:picLocks noChangeAspect="1" noChangeArrowheads="1"/>
            </p:cNvPicPr>
            <p:nvPr/>
          </p:nvPicPr>
          <p:blipFill>
            <a:blip r:embed="rId2"/>
            <a:srcRect/>
            <a:stretch>
              <a:fillRect/>
            </a:stretch>
          </p:blipFill>
          <p:spPr bwMode="auto">
            <a:xfrm>
              <a:off x="4329898" y="5129230"/>
              <a:ext cx="4171950" cy="800100"/>
            </a:xfrm>
            <a:prstGeom prst="rect">
              <a:avLst/>
            </a:prstGeom>
            <a:noFill/>
            <a:ln w="9525">
              <a:noFill/>
              <a:miter lim="800000"/>
              <a:headEnd/>
              <a:tailEnd/>
            </a:ln>
            <a:effectLst/>
          </p:spPr>
        </p:pic>
        <p:sp>
          <p:nvSpPr>
            <p:cNvPr id="17" name="TextBox 16"/>
            <p:cNvSpPr txBox="1"/>
            <p:nvPr/>
          </p:nvSpPr>
          <p:spPr>
            <a:xfrm>
              <a:off x="4329898" y="4700602"/>
              <a:ext cx="1785950" cy="344710"/>
            </a:xfrm>
            <a:prstGeom prst="rect">
              <a:avLst/>
            </a:prstGeom>
            <a:noFill/>
          </p:spPr>
          <p:txBody>
            <a:bodyPr wrap="square" rtlCol="0">
              <a:spAutoFit/>
            </a:bodyPr>
            <a:lstStyle/>
            <a:p>
              <a:pPr>
                <a:lnSpc>
                  <a:spcPct val="130000"/>
                </a:lnSpc>
              </a:pPr>
              <a:r>
                <a:rPr lang="zh-CN" altLang="en-US" sz="1400" b="1" dirty="0" smtClean="0">
                  <a:solidFill>
                    <a:schemeClr val="tx1">
                      <a:lumMod val="50000"/>
                    </a:schemeClr>
                  </a:solidFill>
                  <a:latin typeface="Arial" pitchFamily="34" charset="0"/>
                  <a:ea typeface="微软雅黑" pitchFamily="34" charset="-122"/>
                </a:rPr>
                <a:t>损失函数：</a:t>
              </a:r>
              <a:endParaRPr lang="zh-CN" altLang="en-US" sz="1400" b="1" dirty="0" smtClean="0">
                <a:solidFill>
                  <a:schemeClr val="tx1">
                    <a:lumMod val="50000"/>
                  </a:schemeClr>
                </a:solidFill>
                <a:latin typeface="Arial" pitchFamily="34" charset="0"/>
                <a:ea typeface="微软雅黑" pitchFamily="34" charset="-122"/>
              </a:endParaRPr>
            </a:p>
          </p:txBody>
        </p:sp>
      </p:grpSp>
      <p:grpSp>
        <p:nvGrpSpPr>
          <p:cNvPr id="22" name="组合 21"/>
          <p:cNvGrpSpPr/>
          <p:nvPr/>
        </p:nvGrpSpPr>
        <p:grpSpPr>
          <a:xfrm>
            <a:off x="6025348" y="2666992"/>
            <a:ext cx="4638675" cy="1728790"/>
            <a:chOff x="4329898" y="2714620"/>
            <a:chExt cx="4638675" cy="1728790"/>
          </a:xfrm>
        </p:grpSpPr>
        <p:sp>
          <p:nvSpPr>
            <p:cNvPr id="19" name="TextBox 18"/>
            <p:cNvSpPr txBox="1"/>
            <p:nvPr/>
          </p:nvSpPr>
          <p:spPr>
            <a:xfrm>
              <a:off x="4329898" y="2714620"/>
              <a:ext cx="1785950" cy="372410"/>
            </a:xfrm>
            <a:prstGeom prst="rect">
              <a:avLst/>
            </a:prstGeom>
            <a:noFill/>
          </p:spPr>
          <p:txBody>
            <a:bodyPr wrap="square" rtlCol="0">
              <a:spAutoFit/>
            </a:bodyPr>
            <a:lstStyle/>
            <a:p>
              <a:pPr>
                <a:lnSpc>
                  <a:spcPct val="130000"/>
                </a:lnSpc>
              </a:pPr>
              <a:r>
                <a:rPr lang="en-US" altLang="zh-CN" sz="1400" b="1" dirty="0" err="1" smtClean="0">
                  <a:solidFill>
                    <a:schemeClr val="tx1">
                      <a:lumMod val="50000"/>
                    </a:schemeClr>
                  </a:solidFill>
                  <a:ea typeface="微软雅黑" pitchFamily="34" charset="-122"/>
                </a:rPr>
                <a:t>softmax</a:t>
              </a:r>
              <a:r>
                <a:rPr lang="zh-CN" altLang="en-US" sz="1400" b="1" dirty="0" smtClean="0">
                  <a:solidFill>
                    <a:schemeClr val="tx1">
                      <a:lumMod val="50000"/>
                    </a:schemeClr>
                  </a:solidFill>
                  <a:latin typeface="Arial" pitchFamily="34" charset="0"/>
                  <a:ea typeface="微软雅黑" pitchFamily="34" charset="-122"/>
                </a:rPr>
                <a:t>函数：</a:t>
              </a:r>
              <a:endParaRPr lang="zh-CN" altLang="en-US" sz="1400" b="1" dirty="0" smtClean="0">
                <a:solidFill>
                  <a:schemeClr val="tx1">
                    <a:lumMod val="50000"/>
                  </a:schemeClr>
                </a:solidFill>
                <a:latin typeface="Arial" pitchFamily="34" charset="0"/>
                <a:ea typeface="微软雅黑" pitchFamily="34" charset="-122"/>
              </a:endParaRPr>
            </a:p>
          </p:txBody>
        </p:sp>
        <p:pic>
          <p:nvPicPr>
            <p:cNvPr id="104451" name="Picture 3"/>
            <p:cNvPicPr>
              <a:picLocks noChangeAspect="1" noChangeArrowheads="1"/>
            </p:cNvPicPr>
            <p:nvPr/>
          </p:nvPicPr>
          <p:blipFill>
            <a:blip r:embed="rId3"/>
            <a:srcRect/>
            <a:stretch>
              <a:fillRect/>
            </a:stretch>
          </p:blipFill>
          <p:spPr bwMode="auto">
            <a:xfrm>
              <a:off x="4329898" y="3071810"/>
              <a:ext cx="4638675" cy="1371600"/>
            </a:xfrm>
            <a:prstGeom prst="rect">
              <a:avLst/>
            </a:prstGeom>
            <a:noFill/>
            <a:ln w="9525">
              <a:noFill/>
              <a:miter lim="800000"/>
              <a:headEnd/>
              <a:tailEnd/>
            </a:ln>
            <a:effectLst/>
          </p:spPr>
        </p:pic>
      </p:grpSp>
      <p:grpSp>
        <p:nvGrpSpPr>
          <p:cNvPr id="24" name="组合 23"/>
          <p:cNvGrpSpPr/>
          <p:nvPr/>
        </p:nvGrpSpPr>
        <p:grpSpPr>
          <a:xfrm>
            <a:off x="6025348" y="1452546"/>
            <a:ext cx="2286000" cy="1071565"/>
            <a:chOff x="4329898" y="1214422"/>
            <a:chExt cx="2286000" cy="1071565"/>
          </a:xfrm>
        </p:grpSpPr>
        <p:pic>
          <p:nvPicPr>
            <p:cNvPr id="104452" name="Picture 4"/>
            <p:cNvPicPr>
              <a:picLocks noChangeAspect="1" noChangeArrowheads="1"/>
            </p:cNvPicPr>
            <p:nvPr/>
          </p:nvPicPr>
          <p:blipFill>
            <a:blip r:embed="rId4"/>
            <a:srcRect/>
            <a:stretch>
              <a:fillRect/>
            </a:stretch>
          </p:blipFill>
          <p:spPr bwMode="auto">
            <a:xfrm>
              <a:off x="4329898" y="1571612"/>
              <a:ext cx="2286000" cy="714375"/>
            </a:xfrm>
            <a:prstGeom prst="rect">
              <a:avLst/>
            </a:prstGeom>
            <a:noFill/>
            <a:ln w="9525">
              <a:noFill/>
              <a:miter lim="800000"/>
              <a:headEnd/>
              <a:tailEnd/>
            </a:ln>
            <a:effectLst/>
          </p:spPr>
        </p:pic>
        <p:sp>
          <p:nvSpPr>
            <p:cNvPr id="21" name="TextBox 20"/>
            <p:cNvSpPr txBox="1"/>
            <p:nvPr/>
          </p:nvSpPr>
          <p:spPr>
            <a:xfrm>
              <a:off x="4329898" y="1214422"/>
              <a:ext cx="1785950" cy="372410"/>
            </a:xfrm>
            <a:prstGeom prst="rect">
              <a:avLst/>
            </a:prstGeom>
            <a:noFill/>
          </p:spPr>
          <p:txBody>
            <a:bodyPr wrap="square" rtlCol="0">
              <a:spAutoFit/>
            </a:bodyPr>
            <a:lstStyle/>
            <a:p>
              <a:pPr>
                <a:lnSpc>
                  <a:spcPct val="130000"/>
                </a:lnSpc>
              </a:pPr>
              <a:r>
                <a:rPr lang="en-US" altLang="zh-CN" sz="1400" b="1" dirty="0" smtClean="0">
                  <a:solidFill>
                    <a:schemeClr val="tx1">
                      <a:lumMod val="50000"/>
                    </a:schemeClr>
                  </a:solidFill>
                  <a:ea typeface="微软雅黑" pitchFamily="34" charset="-122"/>
                </a:rPr>
                <a:t>sigmoid</a:t>
              </a:r>
              <a:r>
                <a:rPr lang="zh-CN" altLang="en-US" sz="1400" b="1" dirty="0" smtClean="0">
                  <a:solidFill>
                    <a:schemeClr val="tx1">
                      <a:lumMod val="50000"/>
                    </a:schemeClr>
                  </a:solidFill>
                  <a:latin typeface="Arial" pitchFamily="34" charset="0"/>
                  <a:ea typeface="微软雅黑" pitchFamily="34" charset="-122"/>
                </a:rPr>
                <a:t>函数：</a:t>
              </a:r>
              <a:endParaRPr lang="zh-CN" altLang="en-US" sz="1400" b="1" dirty="0" smtClean="0">
                <a:solidFill>
                  <a:schemeClr val="tx1">
                    <a:lumMod val="50000"/>
                  </a:schemeClr>
                </a:solidFill>
                <a:latin typeface="Arial" pitchFamily="34" charset="0"/>
                <a:ea typeface="微软雅黑" pitchFamily="34" charset="-122"/>
              </a:endParaRPr>
            </a:p>
          </p:txBody>
        </p:sp>
      </p:grpSp>
      <p:sp>
        <p:nvSpPr>
          <p:cNvPr id="25" name="TextBox 24"/>
          <p:cNvSpPr txBox="1"/>
          <p:nvPr/>
        </p:nvSpPr>
        <p:spPr>
          <a:xfrm>
            <a:off x="6025348" y="5810264"/>
            <a:ext cx="2500330" cy="343235"/>
          </a:xfrm>
          <a:prstGeom prst="rect">
            <a:avLst/>
          </a:prstGeom>
          <a:noFill/>
        </p:spPr>
        <p:txBody>
          <a:bodyPr wrap="square" rtlCol="0">
            <a:spAutoFit/>
          </a:bodyPr>
          <a:lstStyle/>
          <a:p>
            <a:pPr>
              <a:lnSpc>
                <a:spcPct val="130000"/>
              </a:lnSpc>
            </a:pPr>
            <a:r>
              <a:rPr lang="en-US" altLang="zh-CN" sz="1400" b="1" dirty="0" smtClean="0">
                <a:solidFill>
                  <a:schemeClr val="tx1">
                    <a:lumMod val="50000"/>
                  </a:schemeClr>
                </a:solidFill>
                <a:latin typeface="微软雅黑" pitchFamily="34" charset="-122"/>
                <a:ea typeface="微软雅黑" pitchFamily="34" charset="-122"/>
              </a:rPr>
              <a:t>BP</a:t>
            </a:r>
            <a:r>
              <a:rPr lang="zh-CN" altLang="en-US" sz="1400" b="1" dirty="0" smtClean="0">
                <a:solidFill>
                  <a:schemeClr val="tx1">
                    <a:lumMod val="50000"/>
                  </a:schemeClr>
                </a:solidFill>
                <a:latin typeface="微软雅黑" pitchFamily="34" charset="-122"/>
                <a:ea typeface="微软雅黑" pitchFamily="34" charset="-122"/>
              </a:rPr>
              <a:t>算法</a:t>
            </a:r>
            <a:endParaRPr lang="zh-CN" altLang="en-US" sz="1400" b="1" dirty="0" smtClean="0">
              <a:solidFill>
                <a:schemeClr val="tx1">
                  <a:lumMod val="50000"/>
                </a:schemeClr>
              </a:solidFill>
              <a:latin typeface="微软雅黑" pitchFamily="34" charset="-122"/>
              <a:ea typeface="微软雅黑" pitchFamily="34" charset="-122"/>
            </a:endParaRPr>
          </a:p>
        </p:txBody>
      </p:sp>
      <p:sp>
        <p:nvSpPr>
          <p:cNvPr id="26" name="矩形 25"/>
          <p:cNvSpPr/>
          <p:nvPr/>
        </p:nvSpPr>
        <p:spPr>
          <a:xfrm>
            <a:off x="6025348" y="6167454"/>
            <a:ext cx="5929354" cy="369332"/>
          </a:xfrm>
          <a:prstGeom prst="rect">
            <a:avLst/>
          </a:prstGeom>
        </p:spPr>
        <p:txBody>
          <a:bodyPr wrap="square">
            <a:spAutoFit/>
          </a:bodyPr>
          <a:lstStyle/>
          <a:p>
            <a:r>
              <a:rPr lang="en-US" altLang="zh-CN" dirty="0" smtClean="0">
                <a:hlinkClick r:id="rId5"/>
              </a:rPr>
              <a:t>http://km.oa.com/group/aigroup/articles/show/257855</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5477193" y="2971800"/>
            <a:ext cx="1237615" cy="921385"/>
          </a:xfrm>
          <a:prstGeom prst="rect">
            <a:avLst/>
          </a:prstGeom>
          <a:noFill/>
          <a:ln>
            <a:noFill/>
          </a:ln>
        </p:spPr>
        <p:txBody>
          <a:bodyPr wrap="none" rtlCol="0" anchor="t">
            <a:spAutoFit/>
          </a:bodyPr>
          <a:p>
            <a:pPr algn="ctr"/>
            <a:r>
              <a:rPr lang="en-US" altLang="zh-CN" sz="5400">
                <a:ln w="9525" cmpd="sng">
                  <a:solidFill>
                    <a:schemeClr val="accent1"/>
                  </a:solidFill>
                  <a:prstDash val="solid"/>
                </a:ln>
                <a:solidFill>
                  <a:srgbClr val="70AD47">
                    <a:tint val="1000"/>
                  </a:srgbClr>
                </a:solidFill>
                <a:effectLst>
                  <a:glow rad="38100">
                    <a:schemeClr val="accent1">
                      <a:alpha val="40000"/>
                    </a:schemeClr>
                  </a:glow>
                </a:effectLst>
              </a:rPr>
              <a:t>End</a:t>
            </a:r>
            <a:endParaRPr lang="en-US" altLang="zh-CN" sz="540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多层感知机</a:t>
            </a:r>
            <a:endParaRPr lang="zh-CN" altLang="en-US" dirty="0"/>
          </a:p>
        </p:txBody>
      </p:sp>
      <p:sp>
        <p:nvSpPr>
          <p:cNvPr id="4" name="文本框 3"/>
          <p:cNvSpPr txBox="1"/>
          <p:nvPr/>
        </p:nvSpPr>
        <p:spPr>
          <a:xfrm>
            <a:off x="3455036" y="4712482"/>
            <a:ext cx="4658749" cy="923330"/>
          </a:xfrm>
          <a:prstGeom prst="rect">
            <a:avLst/>
          </a:prstGeom>
          <a:noFill/>
        </p:spPr>
        <p:txBody>
          <a:bodyPr wrap="square" rtlCol="0">
            <a:spAutoFit/>
          </a:bodyPr>
          <a:lstStyle/>
          <a:p>
            <a:r>
              <a:rPr lang="zh-CN" altLang="en-US" dirty="0">
                <a:solidFill>
                  <a:srgbClr val="00B050"/>
                </a:solidFill>
              </a:rPr>
              <a:t>神经元网络中的每一条连线对应一个连接参数，连线个数对应网络的参数</a:t>
            </a:r>
            <a:r>
              <a:rPr lang="zh-CN" altLang="en-US" dirty="0" smtClean="0">
                <a:solidFill>
                  <a:srgbClr val="00B050"/>
                </a:solidFill>
              </a:rPr>
              <a:t>个数，多层感知机神经网络是一个全连通网络</a:t>
            </a:r>
            <a:endParaRPr lang="en-US" altLang="zh-CN" dirty="0" smtClean="0">
              <a:solidFill>
                <a:srgbClr val="00B050"/>
              </a:solidFill>
            </a:endParaRPr>
          </a:p>
        </p:txBody>
      </p:sp>
      <p:sp>
        <p:nvSpPr>
          <p:cNvPr id="15" name="文本框 14"/>
          <p:cNvSpPr txBox="1"/>
          <p:nvPr/>
        </p:nvSpPr>
        <p:spPr>
          <a:xfrm>
            <a:off x="3508055" y="5678949"/>
            <a:ext cx="4476357" cy="923330"/>
          </a:xfrm>
          <a:prstGeom prst="rect">
            <a:avLst/>
          </a:prstGeom>
          <a:noFill/>
        </p:spPr>
        <p:txBody>
          <a:bodyPr wrap="square" rtlCol="0">
            <a:spAutoFit/>
          </a:bodyPr>
          <a:lstStyle/>
          <a:p>
            <a:r>
              <a:rPr lang="zh-CN" altLang="en-US" dirty="0" smtClean="0">
                <a:solidFill>
                  <a:srgbClr val="7030A0"/>
                </a:solidFill>
              </a:rPr>
              <a:t>理论可证明一个多层的非线性神经元网络能够以任意精度拟合任意函数，神经网络即一个函数拟合器</a:t>
            </a:r>
            <a:endParaRPr lang="en-US" altLang="zh-CN" dirty="0" smtClean="0">
              <a:solidFill>
                <a:srgbClr val="7030A0"/>
              </a:solidFill>
            </a:endParaRPr>
          </a:p>
        </p:txBody>
      </p:sp>
      <p:pic>
        <p:nvPicPr>
          <p:cNvPr id="9" name="图片 8"/>
          <p:cNvPicPr>
            <a:picLocks noChangeAspect="1"/>
          </p:cNvPicPr>
          <p:nvPr/>
        </p:nvPicPr>
        <p:blipFill>
          <a:blip r:embed="rId1"/>
          <a:stretch>
            <a:fillRect/>
          </a:stretch>
        </p:blipFill>
        <p:spPr>
          <a:xfrm>
            <a:off x="3052445" y="1382395"/>
            <a:ext cx="5685790" cy="3085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神经网络训练</a:t>
            </a:r>
            <a:endParaRPr lang="zh-CN" altLang="en-US" dirty="0"/>
          </a:p>
        </p:txBody>
      </p:sp>
      <p:sp>
        <p:nvSpPr>
          <p:cNvPr id="3" name="内容占位符 2"/>
          <p:cNvSpPr>
            <a:spLocks noGrp="1"/>
          </p:cNvSpPr>
          <p:nvPr>
            <p:ph idx="1"/>
          </p:nvPr>
        </p:nvSpPr>
        <p:spPr>
          <a:xfrm>
            <a:off x="882015" y="1651635"/>
            <a:ext cx="8315325" cy="5263515"/>
          </a:xfrm>
        </p:spPr>
        <p:txBody>
          <a:bodyPr>
            <a:normAutofit lnSpcReduction="20000"/>
          </a:bodyPr>
          <a:lstStyle/>
          <a:p>
            <a:pPr marL="457200" indent="-457200"/>
            <a:r>
              <a:rPr lang="zh-CN" altLang="en-US" dirty="0"/>
              <a:t>目标</a:t>
            </a:r>
            <a:endParaRPr lang="zh-CN" altLang="en-US" dirty="0"/>
          </a:p>
          <a:p>
            <a:pPr marL="457200" lvl="1" indent="0">
              <a:buNone/>
            </a:pPr>
            <a:r>
              <a:rPr lang="zh-CN" altLang="en-US" sz="2055" dirty="0"/>
              <a:t>找到W、B向量，使得网络输出误差最小（训练样本标记与网络输出之间的Loss函数结果最小）</a:t>
            </a:r>
            <a:endParaRPr lang="zh-CN" altLang="en-US" sz="2055" dirty="0"/>
          </a:p>
          <a:p>
            <a:pPr marL="457200" indent="-457200"/>
            <a:r>
              <a:rPr lang="zh-CN" altLang="en-US" dirty="0"/>
              <a:t>Loss函数（Cost函数）</a:t>
            </a:r>
            <a:endParaRPr lang="zh-CN" altLang="en-US" dirty="0"/>
          </a:p>
          <a:p>
            <a:pPr marL="457200" indent="-457200"/>
            <a:endParaRPr lang="zh-CN" altLang="en-US" dirty="0"/>
          </a:p>
          <a:p>
            <a:pPr marL="457200" indent="-457200"/>
            <a:endParaRPr lang="zh-CN" altLang="en-US" dirty="0"/>
          </a:p>
          <a:p>
            <a:pPr marL="457200" indent="-457200"/>
            <a:endParaRPr lang="zh-CN" altLang="en-US" dirty="0"/>
          </a:p>
          <a:p>
            <a:pPr marL="457200" indent="-457200"/>
            <a:endParaRPr lang="zh-CN" altLang="en-US" dirty="0"/>
          </a:p>
          <a:p>
            <a:pPr marL="457200" indent="-457200"/>
            <a:endParaRPr lang="zh-CN" altLang="en-US" dirty="0"/>
          </a:p>
          <a:p>
            <a:pPr marL="457200" indent="-457200"/>
            <a:endParaRPr lang="zh-CN" altLang="en-US" dirty="0"/>
          </a:p>
          <a:p>
            <a:pPr marL="457200" indent="-457200"/>
            <a:r>
              <a:rPr lang="zh-CN" altLang="en-US" dirty="0"/>
              <a:t>梯度下降</a:t>
            </a:r>
            <a:endParaRPr lang="zh-CN" altLang="en-US" dirty="0"/>
          </a:p>
          <a:p>
            <a:pPr marL="457200" lvl="1" indent="0">
              <a:buNone/>
            </a:pPr>
            <a:r>
              <a:rPr lang="zh-CN" altLang="en-US" sz="2055" dirty="0"/>
              <a:t>凸优化的一种方法，沿着梯度下降的方向，增加一个权值的修正值进行迭代，找到误差最小点。（有可能找到局部最优点）</a:t>
            </a:r>
            <a:endParaRPr lang="zh-CN" altLang="en-US" sz="2055" dirty="0"/>
          </a:p>
        </p:txBody>
      </p:sp>
      <p:pic>
        <p:nvPicPr>
          <p:cNvPr id="2056" name="Picture 8" descr="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56201" y="497262"/>
            <a:ext cx="2479637" cy="18278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2022" y="4900496"/>
            <a:ext cx="2433816" cy="17831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633" y="2724261"/>
            <a:ext cx="2530205" cy="18795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对象 18">
            <a:hlinkClick r:id="" action="ppaction://ole?verb="/>
          </p:cNvPr>
          <p:cNvGraphicFramePr>
            <a:graphicFrameLocks noChangeAspect="1"/>
          </p:cNvGraphicFramePr>
          <p:nvPr/>
        </p:nvGraphicFramePr>
        <p:xfrm>
          <a:off x="4182110" y="3197860"/>
          <a:ext cx="2127250" cy="392430"/>
        </p:xfrm>
        <a:graphic>
          <a:graphicData uri="http://schemas.openxmlformats.org/presentationml/2006/ole">
            <mc:AlternateContent xmlns:mc="http://schemas.openxmlformats.org/markup-compatibility/2006">
              <mc:Choice xmlns:v="urn:schemas-microsoft-com:vml" Requires="v">
                <p:oleObj spid="_x0000_s1025" name="" r:id="rId4" imgW="1308100" imgH="241300" progId="Equation.KSEE3">
                  <p:embed/>
                </p:oleObj>
              </mc:Choice>
              <mc:Fallback>
                <p:oleObj name="" r:id="rId4" imgW="1308100" imgH="241300" progId="Equation.KSEE3">
                  <p:embed/>
                  <p:pic>
                    <p:nvPicPr>
                      <p:cNvPr id="0" name="图片 1024"/>
                      <p:cNvPicPr/>
                      <p:nvPr/>
                    </p:nvPicPr>
                    <p:blipFill>
                      <a:blip r:embed="rId5"/>
                      <a:stretch>
                        <a:fillRect/>
                      </a:stretch>
                    </p:blipFill>
                    <p:spPr>
                      <a:xfrm>
                        <a:off x="4182110" y="3197860"/>
                        <a:ext cx="2127250" cy="392430"/>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4324985" y="3626485"/>
          <a:ext cx="1576705" cy="643255"/>
        </p:xfrm>
        <a:graphic>
          <a:graphicData uri="http://schemas.openxmlformats.org/presentationml/2006/ole">
            <mc:AlternateContent xmlns:mc="http://schemas.openxmlformats.org/markup-compatibility/2006">
              <mc:Choice xmlns:v="urn:schemas-microsoft-com:vml" Requires="v">
                <p:oleObj spid="_x0000_s1026" name="" r:id="rId6" imgW="965200" imgH="393700" progId="Equation.KSEE3">
                  <p:embed/>
                </p:oleObj>
              </mc:Choice>
              <mc:Fallback>
                <p:oleObj name="" r:id="rId6" imgW="965200" imgH="393700" progId="Equation.KSEE3">
                  <p:embed/>
                  <p:pic>
                    <p:nvPicPr>
                      <p:cNvPr id="0" name="图片 1025"/>
                      <p:cNvPicPr/>
                      <p:nvPr/>
                    </p:nvPicPr>
                    <p:blipFill>
                      <a:blip r:embed="rId7"/>
                      <a:stretch>
                        <a:fillRect/>
                      </a:stretch>
                    </p:blipFill>
                    <p:spPr>
                      <a:xfrm>
                        <a:off x="4324985" y="3626485"/>
                        <a:ext cx="1576705" cy="643255"/>
                      </a:xfrm>
                      <a:prstGeom prst="rect">
                        <a:avLst/>
                      </a:prstGeom>
                    </p:spPr>
                  </p:pic>
                </p:oleObj>
              </mc:Fallback>
            </mc:AlternateContent>
          </a:graphicData>
        </a:graphic>
      </p:graphicFrame>
      <p:sp>
        <p:nvSpPr>
          <p:cNvPr id="21" name="文本框 20"/>
          <p:cNvSpPr txBox="1"/>
          <p:nvPr/>
        </p:nvSpPr>
        <p:spPr>
          <a:xfrm>
            <a:off x="1442720" y="3214370"/>
            <a:ext cx="2752090" cy="368300"/>
          </a:xfrm>
          <a:prstGeom prst="rect">
            <a:avLst/>
          </a:prstGeom>
          <a:noFill/>
        </p:spPr>
        <p:txBody>
          <a:bodyPr wrap="none" rtlCol="0">
            <a:spAutoFit/>
          </a:bodyPr>
          <a:p>
            <a:r>
              <a:rPr lang="zh-CN" altLang="en-US"/>
              <a:t>输出节点</a:t>
            </a:r>
            <a:r>
              <a:rPr lang="en-US" altLang="zh-CN"/>
              <a:t>j</a:t>
            </a:r>
            <a:r>
              <a:rPr lang="zh-CN" altLang="en-US"/>
              <a:t>产生误差信号：</a:t>
            </a:r>
            <a:endParaRPr lang="zh-CN" altLang="en-US"/>
          </a:p>
        </p:txBody>
      </p:sp>
      <p:sp>
        <p:nvSpPr>
          <p:cNvPr id="22" name="文本框 21"/>
          <p:cNvSpPr txBox="1"/>
          <p:nvPr/>
        </p:nvSpPr>
        <p:spPr>
          <a:xfrm>
            <a:off x="1455420" y="3750945"/>
            <a:ext cx="2980690" cy="368300"/>
          </a:xfrm>
          <a:prstGeom prst="rect">
            <a:avLst/>
          </a:prstGeom>
          <a:noFill/>
        </p:spPr>
        <p:txBody>
          <a:bodyPr wrap="none" rtlCol="0">
            <a:spAutoFit/>
          </a:bodyPr>
          <a:p>
            <a:r>
              <a:rPr lang="zh-CN" altLang="en-US"/>
              <a:t>输出节点</a:t>
            </a:r>
            <a:r>
              <a:rPr lang="en-US" altLang="zh-CN"/>
              <a:t>j</a:t>
            </a:r>
            <a:r>
              <a:rPr lang="zh-CN" altLang="en-US"/>
              <a:t>的瞬时误差能量：</a:t>
            </a:r>
            <a:endParaRPr lang="zh-CN" altLang="en-US"/>
          </a:p>
        </p:txBody>
      </p:sp>
      <p:graphicFrame>
        <p:nvGraphicFramePr>
          <p:cNvPr id="23" name="对象 22">
            <a:hlinkClick r:id="" action="ppaction://ole?verb="/>
          </p:cNvPr>
          <p:cNvGraphicFramePr>
            <a:graphicFrameLocks noChangeAspect="1"/>
          </p:cNvGraphicFramePr>
          <p:nvPr/>
        </p:nvGraphicFramePr>
        <p:xfrm>
          <a:off x="4838700" y="4835525"/>
          <a:ext cx="3308350" cy="615950"/>
        </p:xfrm>
        <a:graphic>
          <a:graphicData uri="http://schemas.openxmlformats.org/presentationml/2006/ole">
            <mc:AlternateContent xmlns:mc="http://schemas.openxmlformats.org/markup-compatibility/2006">
              <mc:Choice xmlns:v="urn:schemas-microsoft-com:vml" Requires="v">
                <p:oleObj spid="_x0000_s24" name="" r:id="rId8" imgW="2387600" imgH="444500" progId="Equation.KSEE3">
                  <p:embed/>
                </p:oleObj>
              </mc:Choice>
              <mc:Fallback>
                <p:oleObj name="" r:id="rId8" imgW="2387600" imgH="444500" progId="Equation.KSEE3">
                  <p:embed/>
                  <p:pic>
                    <p:nvPicPr>
                      <p:cNvPr id="0" name="图片 1026"/>
                      <p:cNvPicPr/>
                      <p:nvPr/>
                    </p:nvPicPr>
                    <p:blipFill>
                      <a:blip r:embed="rId9"/>
                      <a:stretch>
                        <a:fillRect/>
                      </a:stretch>
                    </p:blipFill>
                    <p:spPr>
                      <a:xfrm>
                        <a:off x="4838700" y="4835525"/>
                        <a:ext cx="3308350" cy="615950"/>
                      </a:xfrm>
                      <a:prstGeom prst="rect">
                        <a:avLst/>
                      </a:prstGeom>
                    </p:spPr>
                  </p:pic>
                </p:oleObj>
              </mc:Fallback>
            </mc:AlternateContent>
          </a:graphicData>
        </a:graphic>
      </p:graphicFrame>
      <p:sp>
        <p:nvSpPr>
          <p:cNvPr id="25" name="文本框 24"/>
          <p:cNvSpPr txBox="1"/>
          <p:nvPr/>
        </p:nvSpPr>
        <p:spPr>
          <a:xfrm>
            <a:off x="1487170" y="4963795"/>
            <a:ext cx="3530600" cy="368300"/>
          </a:xfrm>
          <a:prstGeom prst="rect">
            <a:avLst/>
          </a:prstGeom>
          <a:noFill/>
        </p:spPr>
        <p:txBody>
          <a:bodyPr wrap="none" rtlCol="0">
            <a:spAutoFit/>
          </a:bodyPr>
          <a:p>
            <a:r>
              <a:rPr lang="en-US"/>
              <a:t>N</a:t>
            </a:r>
            <a:r>
              <a:rPr lang="zh-CN" altLang="en-US"/>
              <a:t>个训练样本上的平均误差能量：</a:t>
            </a:r>
            <a:endParaRPr lang="zh-CN" altLang="en-US"/>
          </a:p>
        </p:txBody>
      </p:sp>
      <p:graphicFrame>
        <p:nvGraphicFramePr>
          <p:cNvPr id="26" name="对象 25">
            <a:hlinkClick r:id="" action="ppaction://ole?verb="/>
          </p:cNvPr>
          <p:cNvGraphicFramePr>
            <a:graphicFrameLocks noChangeAspect="1"/>
          </p:cNvGraphicFramePr>
          <p:nvPr/>
        </p:nvGraphicFramePr>
        <p:xfrm>
          <a:off x="4117975" y="4229100"/>
          <a:ext cx="1584325" cy="598805"/>
        </p:xfrm>
        <a:graphic>
          <a:graphicData uri="http://schemas.openxmlformats.org/presentationml/2006/ole">
            <mc:AlternateContent xmlns:mc="http://schemas.openxmlformats.org/markup-compatibility/2006">
              <mc:Choice xmlns:v="urn:schemas-microsoft-com:vml" Requires="v">
                <p:oleObj spid="_x0000_s27" name="" r:id="rId10" imgW="1143000" imgH="431800" progId="Equation.KSEE3">
                  <p:embed/>
                </p:oleObj>
              </mc:Choice>
              <mc:Fallback>
                <p:oleObj name="" r:id="rId10" imgW="1143000" imgH="431800" progId="Equation.KSEE3">
                  <p:embed/>
                  <p:pic>
                    <p:nvPicPr>
                      <p:cNvPr id="0" name="图片 1026"/>
                      <p:cNvPicPr/>
                      <p:nvPr/>
                    </p:nvPicPr>
                    <p:blipFill>
                      <a:blip r:embed="rId11"/>
                      <a:stretch>
                        <a:fillRect/>
                      </a:stretch>
                    </p:blipFill>
                    <p:spPr>
                      <a:xfrm>
                        <a:off x="4117975" y="4229100"/>
                        <a:ext cx="1584325" cy="598805"/>
                      </a:xfrm>
                      <a:prstGeom prst="rect">
                        <a:avLst/>
                      </a:prstGeom>
                    </p:spPr>
                  </p:pic>
                </p:oleObj>
              </mc:Fallback>
            </mc:AlternateContent>
          </a:graphicData>
        </a:graphic>
      </p:graphicFrame>
      <p:sp>
        <p:nvSpPr>
          <p:cNvPr id="28" name="文本框 27"/>
          <p:cNvSpPr txBox="1"/>
          <p:nvPr/>
        </p:nvSpPr>
        <p:spPr>
          <a:xfrm>
            <a:off x="1471295" y="4347845"/>
            <a:ext cx="2697480" cy="365760"/>
          </a:xfrm>
          <a:prstGeom prst="rect">
            <a:avLst/>
          </a:prstGeom>
          <a:noFill/>
        </p:spPr>
        <p:txBody>
          <a:bodyPr wrap="none" rtlCol="0">
            <a:spAutoFit/>
          </a:bodyPr>
          <a:p>
            <a:r>
              <a:rPr lang="zh-CN" altLang="en-US"/>
              <a:t>整个网络的总误差能量：</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BP</a:t>
            </a:r>
            <a:r>
              <a:rPr lang="zh-CN" altLang="en-US" dirty="0"/>
              <a:t>算法（反向传播算法）</a:t>
            </a:r>
            <a:endParaRPr lang="zh-CN" altLang="en-US" dirty="0"/>
          </a:p>
        </p:txBody>
      </p:sp>
      <p:pic>
        <p:nvPicPr>
          <p:cNvPr id="8" name="图片 7"/>
          <p:cNvPicPr>
            <a:picLocks noChangeAspect="1"/>
          </p:cNvPicPr>
          <p:nvPr/>
        </p:nvPicPr>
        <p:blipFill>
          <a:blip r:embed="rId1"/>
          <a:stretch>
            <a:fillRect/>
          </a:stretch>
        </p:blipFill>
        <p:spPr>
          <a:xfrm>
            <a:off x="13109713" y="3422383"/>
            <a:ext cx="7293552" cy="493633"/>
          </a:xfrm>
          <a:prstGeom prst="rect">
            <a:avLst/>
          </a:prstGeom>
        </p:spPr>
      </p:pic>
      <p:sp>
        <p:nvSpPr>
          <p:cNvPr id="5" name="文本框 4"/>
          <p:cNvSpPr txBox="1"/>
          <p:nvPr/>
        </p:nvSpPr>
        <p:spPr>
          <a:xfrm>
            <a:off x="647700" y="1495425"/>
            <a:ext cx="10963275" cy="368300"/>
          </a:xfrm>
          <a:prstGeom prst="rect">
            <a:avLst/>
          </a:prstGeom>
          <a:noFill/>
        </p:spPr>
        <p:txBody>
          <a:bodyPr wrap="square" rtlCol="0">
            <a:spAutoFit/>
          </a:bodyPr>
          <a:p>
            <a:r>
              <a:rPr lang="zh-CN" altLang="en-US"/>
              <a:t>对权值          应用一个修正值             ， 它正比于偏导数                             ，即：</a:t>
            </a:r>
            <a:endParaRPr lang="zh-CN" altLang="en-US"/>
          </a:p>
        </p:txBody>
      </p:sp>
      <p:graphicFrame>
        <p:nvGraphicFramePr>
          <p:cNvPr id="9" name="对象 8">
            <a:hlinkClick r:id="" action="ppaction://ole?verb="/>
          </p:cNvPr>
          <p:cNvGraphicFramePr>
            <a:graphicFrameLocks noChangeAspect="1"/>
          </p:cNvGraphicFramePr>
          <p:nvPr/>
        </p:nvGraphicFramePr>
        <p:xfrm>
          <a:off x="1409700" y="1530350"/>
          <a:ext cx="491490" cy="283210"/>
        </p:xfrm>
        <a:graphic>
          <a:graphicData uri="http://schemas.openxmlformats.org/presentationml/2006/ole">
            <mc:AlternateContent xmlns:mc="http://schemas.openxmlformats.org/markup-compatibility/2006">
              <mc:Choice xmlns:v="urn:schemas-microsoft-com:vml" Requires="v">
                <p:oleObj spid="_x0000_s2049" name="" r:id="rId2" imgW="419100" imgH="241300" progId="Equation.KSEE3">
                  <p:embed/>
                </p:oleObj>
              </mc:Choice>
              <mc:Fallback>
                <p:oleObj name="" r:id="rId2" imgW="419100" imgH="241300" progId="Equation.KSEE3">
                  <p:embed/>
                  <p:pic>
                    <p:nvPicPr>
                      <p:cNvPr id="0" name="图片 2048"/>
                      <p:cNvPicPr/>
                      <p:nvPr/>
                    </p:nvPicPr>
                    <p:blipFill>
                      <a:blip r:embed="rId3"/>
                      <a:stretch>
                        <a:fillRect/>
                      </a:stretch>
                    </p:blipFill>
                    <p:spPr>
                      <a:xfrm>
                        <a:off x="1409700" y="1530350"/>
                        <a:ext cx="491490" cy="28321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3601720" y="1550670"/>
          <a:ext cx="620395" cy="287655"/>
        </p:xfrm>
        <a:graphic>
          <a:graphicData uri="http://schemas.openxmlformats.org/presentationml/2006/ole">
            <mc:AlternateContent xmlns:mc="http://schemas.openxmlformats.org/markup-compatibility/2006">
              <mc:Choice xmlns:v="urn:schemas-microsoft-com:vml" Requires="v">
                <p:oleObj spid="_x0000_s2050" name="" r:id="rId4" imgW="520700" imgH="241300" progId="Equation.KSEE3">
                  <p:embed/>
                </p:oleObj>
              </mc:Choice>
              <mc:Fallback>
                <p:oleObj name="" r:id="rId4" imgW="520700" imgH="241300" progId="Equation.KSEE3">
                  <p:embed/>
                  <p:pic>
                    <p:nvPicPr>
                      <p:cNvPr id="0" name="图片 2049"/>
                      <p:cNvPicPr/>
                      <p:nvPr/>
                    </p:nvPicPr>
                    <p:blipFill>
                      <a:blip r:embed="rId5"/>
                      <a:stretch>
                        <a:fillRect/>
                      </a:stretch>
                    </p:blipFill>
                    <p:spPr>
                      <a:xfrm>
                        <a:off x="3601720" y="1550670"/>
                        <a:ext cx="620395" cy="287655"/>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6153150" y="1511935"/>
          <a:ext cx="1347470" cy="346075"/>
        </p:xfrm>
        <a:graphic>
          <a:graphicData uri="http://schemas.openxmlformats.org/presentationml/2006/ole">
            <mc:AlternateContent xmlns:mc="http://schemas.openxmlformats.org/markup-compatibility/2006">
              <mc:Choice xmlns:v="urn:schemas-microsoft-com:vml" Requires="v">
                <p:oleObj spid="_x0000_s2051" name="" r:id="rId6" imgW="939800" imgH="241300" progId="Equation.KSEE3">
                  <p:embed/>
                </p:oleObj>
              </mc:Choice>
              <mc:Fallback>
                <p:oleObj name="" r:id="rId6" imgW="939800" imgH="241300" progId="Equation.KSEE3">
                  <p:embed/>
                  <p:pic>
                    <p:nvPicPr>
                      <p:cNvPr id="0" name="图片 2050"/>
                      <p:cNvPicPr/>
                      <p:nvPr/>
                    </p:nvPicPr>
                    <p:blipFill>
                      <a:blip r:embed="rId7"/>
                      <a:stretch>
                        <a:fillRect/>
                      </a:stretch>
                    </p:blipFill>
                    <p:spPr>
                      <a:xfrm>
                        <a:off x="6153150" y="1511935"/>
                        <a:ext cx="1347470" cy="34607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2000885" y="1958975"/>
          <a:ext cx="2268855" cy="749300"/>
        </p:xfrm>
        <a:graphic>
          <a:graphicData uri="http://schemas.openxmlformats.org/presentationml/2006/ole">
            <mc:AlternateContent xmlns:mc="http://schemas.openxmlformats.org/markup-compatibility/2006">
              <mc:Choice xmlns:v="urn:schemas-microsoft-com:vml" Requires="v">
                <p:oleObj spid="_x0000_s2052" name="" r:id="rId8" imgW="1346200" imgH="444500" progId="Equation.KSEE3">
                  <p:embed/>
                </p:oleObj>
              </mc:Choice>
              <mc:Fallback>
                <p:oleObj name="" r:id="rId8" imgW="1346200" imgH="444500" progId="Equation.KSEE3">
                  <p:embed/>
                  <p:pic>
                    <p:nvPicPr>
                      <p:cNvPr id="0" name="图片 2051"/>
                      <p:cNvPicPr/>
                      <p:nvPr/>
                    </p:nvPicPr>
                    <p:blipFill>
                      <a:blip r:embed="rId9"/>
                      <a:stretch>
                        <a:fillRect/>
                      </a:stretch>
                    </p:blipFill>
                    <p:spPr>
                      <a:xfrm>
                        <a:off x="2000885" y="1958975"/>
                        <a:ext cx="2268855" cy="749300"/>
                      </a:xfrm>
                      <a:prstGeom prst="rect">
                        <a:avLst/>
                      </a:prstGeom>
                    </p:spPr>
                  </p:pic>
                </p:oleObj>
              </mc:Fallback>
            </mc:AlternateContent>
          </a:graphicData>
        </a:graphic>
      </p:graphicFrame>
      <p:graphicFrame>
        <p:nvGraphicFramePr>
          <p:cNvPr id="29" name="对象 28"/>
          <p:cNvGraphicFramePr/>
          <p:nvPr/>
        </p:nvGraphicFramePr>
        <p:xfrm>
          <a:off x="4751070" y="2225675"/>
          <a:ext cx="386080" cy="257175"/>
        </p:xfrm>
        <a:graphic>
          <a:graphicData uri="http://schemas.openxmlformats.org/presentationml/2006/ole">
            <mc:AlternateContent xmlns:mc="http://schemas.openxmlformats.org/markup-compatibility/2006">
              <mc:Choice xmlns:v="urn:schemas-microsoft-com:vml" Requires="v">
                <p:oleObj spid="_x0000_s30" name="" r:id="rId10" imgW="318770" imgH="300355" progId="Equation.KSEE3">
                  <p:embed/>
                </p:oleObj>
              </mc:Choice>
              <mc:Fallback>
                <p:oleObj name="" r:id="rId10" imgW="318770" imgH="300355" progId="Equation.KSEE3">
                  <p:embed/>
                  <p:pic>
                    <p:nvPicPr>
                      <p:cNvPr id="0" name="图片 29"/>
                      <p:cNvPicPr/>
                      <p:nvPr/>
                    </p:nvPicPr>
                    <p:blipFill>
                      <a:blip r:embed="rId11"/>
                      <a:stretch>
                        <a:fillRect/>
                      </a:stretch>
                    </p:blipFill>
                    <p:spPr>
                      <a:xfrm>
                        <a:off x="4751070" y="2225675"/>
                        <a:ext cx="386080" cy="257175"/>
                      </a:xfrm>
                      <a:prstGeom prst="rect">
                        <a:avLst/>
                      </a:prstGeom>
                    </p:spPr>
                  </p:pic>
                </p:oleObj>
              </mc:Fallback>
            </mc:AlternateContent>
          </a:graphicData>
        </a:graphic>
      </p:graphicFrame>
      <p:sp>
        <p:nvSpPr>
          <p:cNvPr id="31" name="文本框 30"/>
          <p:cNvSpPr txBox="1"/>
          <p:nvPr/>
        </p:nvSpPr>
        <p:spPr>
          <a:xfrm>
            <a:off x="4914900" y="2181225"/>
            <a:ext cx="2926080" cy="365760"/>
          </a:xfrm>
          <a:prstGeom prst="rect">
            <a:avLst/>
          </a:prstGeom>
          <a:noFill/>
        </p:spPr>
        <p:txBody>
          <a:bodyPr wrap="none" rtlCol="0">
            <a:spAutoFit/>
          </a:bodyPr>
          <a:p>
            <a:r>
              <a:rPr lang="zh-CN" altLang="en-US"/>
              <a:t>称为学习率，是一个超参数</a:t>
            </a:r>
            <a:endParaRPr lang="zh-CN" altLang="en-US"/>
          </a:p>
        </p:txBody>
      </p:sp>
      <p:pic>
        <p:nvPicPr>
          <p:cNvPr id="33" name="图片 32"/>
          <p:cNvPicPr>
            <a:picLocks noChangeAspect="1"/>
          </p:cNvPicPr>
          <p:nvPr/>
        </p:nvPicPr>
        <p:blipFill>
          <a:blip r:embed="rId12"/>
          <a:srcRect l="3509"/>
          <a:stretch>
            <a:fillRect/>
          </a:stretch>
        </p:blipFill>
        <p:spPr>
          <a:xfrm>
            <a:off x="5715" y="2712720"/>
            <a:ext cx="6285865" cy="3611880"/>
          </a:xfrm>
          <a:prstGeom prst="rect">
            <a:avLst/>
          </a:prstGeom>
        </p:spPr>
      </p:pic>
      <p:pic>
        <p:nvPicPr>
          <p:cNvPr id="34" name="图片 33"/>
          <p:cNvPicPr>
            <a:picLocks noChangeAspect="1"/>
          </p:cNvPicPr>
          <p:nvPr/>
        </p:nvPicPr>
        <p:blipFill>
          <a:blip r:embed="rId13"/>
          <a:stretch>
            <a:fillRect/>
          </a:stretch>
        </p:blipFill>
        <p:spPr>
          <a:xfrm>
            <a:off x="5687060" y="2562860"/>
            <a:ext cx="5123815" cy="690245"/>
          </a:xfrm>
          <a:prstGeom prst="rect">
            <a:avLst/>
          </a:prstGeom>
        </p:spPr>
      </p:pic>
      <p:pic>
        <p:nvPicPr>
          <p:cNvPr id="35" name="图片 34"/>
          <p:cNvPicPr>
            <a:picLocks noChangeAspect="1"/>
          </p:cNvPicPr>
          <p:nvPr/>
        </p:nvPicPr>
        <p:blipFill>
          <a:blip r:embed="rId14"/>
          <a:stretch>
            <a:fillRect/>
          </a:stretch>
        </p:blipFill>
        <p:spPr>
          <a:xfrm>
            <a:off x="5881370" y="3347720"/>
            <a:ext cx="2247900" cy="685800"/>
          </a:xfrm>
          <a:prstGeom prst="rect">
            <a:avLst/>
          </a:prstGeom>
        </p:spPr>
      </p:pic>
      <p:pic>
        <p:nvPicPr>
          <p:cNvPr id="36" name="图片 35"/>
          <p:cNvPicPr>
            <a:picLocks noChangeAspect="1"/>
          </p:cNvPicPr>
          <p:nvPr/>
        </p:nvPicPr>
        <p:blipFill>
          <a:blip r:embed="rId15"/>
          <a:stretch>
            <a:fillRect/>
          </a:stretch>
        </p:blipFill>
        <p:spPr>
          <a:xfrm>
            <a:off x="6119495" y="4133850"/>
            <a:ext cx="2047875" cy="800100"/>
          </a:xfrm>
          <a:prstGeom prst="rect">
            <a:avLst/>
          </a:prstGeom>
        </p:spPr>
      </p:pic>
      <p:pic>
        <p:nvPicPr>
          <p:cNvPr id="37" name="图片 36"/>
          <p:cNvPicPr>
            <a:picLocks noChangeAspect="1"/>
          </p:cNvPicPr>
          <p:nvPr/>
        </p:nvPicPr>
        <p:blipFill>
          <a:blip r:embed="rId16"/>
          <a:stretch>
            <a:fillRect/>
          </a:stretch>
        </p:blipFill>
        <p:spPr>
          <a:xfrm>
            <a:off x="1719580" y="5695950"/>
            <a:ext cx="2790190" cy="590550"/>
          </a:xfrm>
          <a:prstGeom prst="rect">
            <a:avLst/>
          </a:prstGeom>
        </p:spPr>
      </p:pic>
      <p:pic>
        <p:nvPicPr>
          <p:cNvPr id="38" name="图片 37"/>
          <p:cNvPicPr>
            <a:picLocks noChangeAspect="1"/>
          </p:cNvPicPr>
          <p:nvPr/>
        </p:nvPicPr>
        <p:blipFill>
          <a:blip r:embed="rId17"/>
          <a:stretch>
            <a:fillRect/>
          </a:stretch>
        </p:blipFill>
        <p:spPr>
          <a:xfrm>
            <a:off x="1643380" y="5071745"/>
            <a:ext cx="3628390" cy="714375"/>
          </a:xfrm>
          <a:prstGeom prst="rect">
            <a:avLst/>
          </a:prstGeom>
        </p:spPr>
      </p:pic>
      <p:pic>
        <p:nvPicPr>
          <p:cNvPr id="40" name="图片 39"/>
          <p:cNvPicPr>
            <a:picLocks noChangeAspect="1"/>
          </p:cNvPicPr>
          <p:nvPr/>
        </p:nvPicPr>
        <p:blipFill>
          <a:blip r:embed="rId18"/>
          <a:stretch>
            <a:fillRect/>
          </a:stretch>
        </p:blipFill>
        <p:spPr>
          <a:xfrm>
            <a:off x="8677275" y="4067175"/>
            <a:ext cx="2761615" cy="800100"/>
          </a:xfrm>
          <a:prstGeom prst="rect">
            <a:avLst/>
          </a:prstGeom>
        </p:spPr>
      </p:pic>
      <p:pic>
        <p:nvPicPr>
          <p:cNvPr id="41" name="图片 40"/>
          <p:cNvPicPr>
            <a:picLocks noChangeAspect="1"/>
          </p:cNvPicPr>
          <p:nvPr/>
        </p:nvPicPr>
        <p:blipFill>
          <a:blip r:embed="rId19"/>
          <a:stretch>
            <a:fillRect/>
          </a:stretch>
        </p:blipFill>
        <p:spPr>
          <a:xfrm>
            <a:off x="6082030" y="5576570"/>
            <a:ext cx="4885690" cy="790575"/>
          </a:xfrm>
          <a:prstGeom prst="rect">
            <a:avLst/>
          </a:prstGeom>
        </p:spPr>
      </p:pic>
      <p:sp>
        <p:nvSpPr>
          <p:cNvPr id="42" name="下箭头 41"/>
          <p:cNvSpPr/>
          <p:nvPr/>
        </p:nvSpPr>
        <p:spPr>
          <a:xfrm>
            <a:off x="8359775" y="4810125"/>
            <a:ext cx="447675" cy="8382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9" name="图片 38"/>
          <p:cNvPicPr>
            <a:picLocks noChangeAspect="1"/>
          </p:cNvPicPr>
          <p:nvPr/>
        </p:nvPicPr>
        <p:blipFill>
          <a:blip r:embed="rId20"/>
          <a:stretch>
            <a:fillRect/>
          </a:stretch>
        </p:blipFill>
        <p:spPr>
          <a:xfrm>
            <a:off x="8339455" y="3324225"/>
            <a:ext cx="3114040" cy="7239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BP</a:t>
            </a:r>
            <a:r>
              <a:rPr lang="zh-CN" altLang="en-US" dirty="0"/>
              <a:t>算法（续）</a:t>
            </a:r>
            <a:endParaRPr lang="zh-CN" altLang="en-US" dirty="0"/>
          </a:p>
        </p:txBody>
      </p:sp>
      <p:pic>
        <p:nvPicPr>
          <p:cNvPr id="8" name="图片 7"/>
          <p:cNvPicPr>
            <a:picLocks noChangeAspect="1"/>
          </p:cNvPicPr>
          <p:nvPr/>
        </p:nvPicPr>
        <p:blipFill>
          <a:blip r:embed="rId1"/>
          <a:stretch>
            <a:fillRect/>
          </a:stretch>
        </p:blipFill>
        <p:spPr>
          <a:xfrm>
            <a:off x="13109713" y="3422383"/>
            <a:ext cx="7293552" cy="493633"/>
          </a:xfrm>
          <a:prstGeom prst="rect">
            <a:avLst/>
          </a:prstGeom>
        </p:spPr>
      </p:pic>
      <p:pic>
        <p:nvPicPr>
          <p:cNvPr id="3" name="图片 2"/>
          <p:cNvPicPr>
            <a:picLocks noChangeAspect="1"/>
          </p:cNvPicPr>
          <p:nvPr/>
        </p:nvPicPr>
        <p:blipFill>
          <a:blip r:embed="rId2"/>
          <a:stretch>
            <a:fillRect/>
          </a:stretch>
        </p:blipFill>
        <p:spPr>
          <a:xfrm>
            <a:off x="-146050" y="1174115"/>
            <a:ext cx="7812405" cy="4107180"/>
          </a:xfrm>
          <a:prstGeom prst="rect">
            <a:avLst/>
          </a:prstGeom>
        </p:spPr>
      </p:pic>
      <p:graphicFrame>
        <p:nvGraphicFramePr>
          <p:cNvPr id="4" name="对象 3">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3073" name="" r:id="rId3" imgW="914400" imgH="215900" progId="Equation.KSEE3">
                  <p:embed/>
                </p:oleObj>
              </mc:Choice>
              <mc:Fallback>
                <p:oleObj name="" r:id="rId3" imgW="914400" imgH="215900" progId="Equation.KSEE3">
                  <p:embed/>
                  <p:pic>
                    <p:nvPicPr>
                      <p:cNvPr id="0" name="图片 3072"/>
                      <p:cNvPicPr/>
                      <p:nvPr/>
                    </p:nvPicPr>
                    <p:blipFill>
                      <a:blip r:embed="rId4"/>
                      <a:stretch>
                        <a:fillRect/>
                      </a:stretch>
                    </p:blipFill>
                    <p:spPr>
                      <a:xfrm>
                        <a:off x="5638800" y="3321050"/>
                        <a:ext cx="914400" cy="2159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7325360" y="1244600"/>
          <a:ext cx="3403600" cy="792480"/>
        </p:xfrm>
        <a:graphic>
          <a:graphicData uri="http://schemas.openxmlformats.org/presentationml/2006/ole">
            <mc:AlternateContent xmlns:mc="http://schemas.openxmlformats.org/markup-compatibility/2006">
              <mc:Choice xmlns:v="urn:schemas-microsoft-com:vml" Requires="v">
                <p:oleObj spid="_x0000_s7" name="" r:id="rId5" imgW="2019300" imgH="469900" progId="Equation.KSEE3">
                  <p:embed/>
                </p:oleObj>
              </mc:Choice>
              <mc:Fallback>
                <p:oleObj name="" r:id="rId5" imgW="2019300" imgH="469900" progId="Equation.KSEE3">
                  <p:embed/>
                  <p:pic>
                    <p:nvPicPr>
                      <p:cNvPr id="0" name="图片 2051"/>
                      <p:cNvPicPr/>
                      <p:nvPr/>
                    </p:nvPicPr>
                    <p:blipFill>
                      <a:blip r:embed="rId6"/>
                      <a:stretch>
                        <a:fillRect/>
                      </a:stretch>
                    </p:blipFill>
                    <p:spPr>
                      <a:xfrm>
                        <a:off x="7325360" y="1244600"/>
                        <a:ext cx="3403600" cy="792480"/>
                      </a:xfrm>
                      <a:prstGeom prst="rect">
                        <a:avLst/>
                      </a:prstGeom>
                    </p:spPr>
                  </p:pic>
                </p:oleObj>
              </mc:Fallback>
            </mc:AlternateContent>
          </a:graphicData>
        </a:graphic>
      </p:graphicFrame>
      <p:pic>
        <p:nvPicPr>
          <p:cNvPr id="14" name="图片 13"/>
          <p:cNvPicPr>
            <a:picLocks noChangeAspect="1"/>
          </p:cNvPicPr>
          <p:nvPr/>
        </p:nvPicPr>
        <p:blipFill>
          <a:blip r:embed="rId7"/>
          <a:stretch>
            <a:fillRect/>
          </a:stretch>
        </p:blipFill>
        <p:spPr>
          <a:xfrm>
            <a:off x="6920230" y="2149475"/>
            <a:ext cx="4752340" cy="508635"/>
          </a:xfrm>
          <a:prstGeom prst="rect">
            <a:avLst/>
          </a:prstGeom>
        </p:spPr>
      </p:pic>
      <p:pic>
        <p:nvPicPr>
          <p:cNvPr id="15" name="图片 14"/>
          <p:cNvPicPr>
            <a:picLocks noChangeAspect="1"/>
          </p:cNvPicPr>
          <p:nvPr/>
        </p:nvPicPr>
        <p:blipFill>
          <a:blip r:embed="rId8"/>
          <a:stretch>
            <a:fillRect/>
          </a:stretch>
        </p:blipFill>
        <p:spPr>
          <a:xfrm>
            <a:off x="7800975" y="2833370"/>
            <a:ext cx="3314065" cy="809625"/>
          </a:xfrm>
          <a:prstGeom prst="rect">
            <a:avLst/>
          </a:prstGeom>
        </p:spPr>
      </p:pic>
      <p:pic>
        <p:nvPicPr>
          <p:cNvPr id="16" name="图片 15"/>
          <p:cNvPicPr>
            <a:picLocks noChangeAspect="1"/>
          </p:cNvPicPr>
          <p:nvPr/>
        </p:nvPicPr>
        <p:blipFill>
          <a:blip r:embed="rId9"/>
          <a:stretch>
            <a:fillRect/>
          </a:stretch>
        </p:blipFill>
        <p:spPr>
          <a:xfrm>
            <a:off x="7091680" y="3919220"/>
            <a:ext cx="4523740" cy="733425"/>
          </a:xfrm>
          <a:prstGeom prst="rect">
            <a:avLst/>
          </a:prstGeom>
        </p:spPr>
      </p:pic>
      <p:pic>
        <p:nvPicPr>
          <p:cNvPr id="19" name="图片 18"/>
          <p:cNvPicPr>
            <a:picLocks noChangeAspect="1"/>
          </p:cNvPicPr>
          <p:nvPr/>
        </p:nvPicPr>
        <p:blipFill>
          <a:blip r:embed="rId10"/>
          <a:stretch>
            <a:fillRect/>
          </a:stretch>
        </p:blipFill>
        <p:spPr>
          <a:xfrm>
            <a:off x="5691505" y="4676775"/>
            <a:ext cx="5971540" cy="495300"/>
          </a:xfrm>
          <a:prstGeom prst="rect">
            <a:avLst/>
          </a:prstGeom>
        </p:spPr>
      </p:pic>
      <p:pic>
        <p:nvPicPr>
          <p:cNvPr id="20" name="图片 19"/>
          <p:cNvPicPr>
            <a:picLocks noChangeAspect="1"/>
          </p:cNvPicPr>
          <p:nvPr/>
        </p:nvPicPr>
        <p:blipFill>
          <a:blip r:embed="rId11"/>
          <a:stretch>
            <a:fillRect/>
          </a:stretch>
        </p:blipFill>
        <p:spPr>
          <a:xfrm>
            <a:off x="7410450" y="5191125"/>
            <a:ext cx="3104515" cy="762000"/>
          </a:xfrm>
          <a:prstGeom prst="rect">
            <a:avLst/>
          </a:prstGeom>
        </p:spPr>
      </p:pic>
      <p:pic>
        <p:nvPicPr>
          <p:cNvPr id="21" name="图片 20"/>
          <p:cNvPicPr>
            <a:picLocks noChangeAspect="1"/>
          </p:cNvPicPr>
          <p:nvPr/>
        </p:nvPicPr>
        <p:blipFill>
          <a:blip r:embed="rId12"/>
          <a:stretch>
            <a:fillRect/>
          </a:stretch>
        </p:blipFill>
        <p:spPr>
          <a:xfrm>
            <a:off x="6286500" y="5976620"/>
            <a:ext cx="3485515" cy="714375"/>
          </a:xfrm>
          <a:prstGeom prst="rect">
            <a:avLst/>
          </a:prstGeom>
        </p:spPr>
      </p:pic>
      <p:pic>
        <p:nvPicPr>
          <p:cNvPr id="22" name="图片 21"/>
          <p:cNvPicPr>
            <a:picLocks noChangeAspect="1"/>
          </p:cNvPicPr>
          <p:nvPr/>
        </p:nvPicPr>
        <p:blipFill>
          <a:blip r:embed="rId13"/>
          <a:stretch>
            <a:fillRect/>
          </a:stretch>
        </p:blipFill>
        <p:spPr>
          <a:xfrm>
            <a:off x="9686925" y="5948045"/>
            <a:ext cx="2476500" cy="733425"/>
          </a:xfrm>
          <a:prstGeom prst="rect">
            <a:avLst/>
          </a:prstGeom>
        </p:spPr>
      </p:pic>
      <p:pic>
        <p:nvPicPr>
          <p:cNvPr id="23" name="图片 22"/>
          <p:cNvPicPr>
            <a:picLocks noChangeAspect="1"/>
          </p:cNvPicPr>
          <p:nvPr/>
        </p:nvPicPr>
        <p:blipFill>
          <a:blip r:embed="rId14"/>
          <a:stretch>
            <a:fillRect/>
          </a:stretch>
        </p:blipFill>
        <p:spPr>
          <a:xfrm>
            <a:off x="905510" y="5177790"/>
            <a:ext cx="4241800" cy="654685"/>
          </a:xfrm>
          <a:prstGeom prst="rect">
            <a:avLst/>
          </a:prstGeom>
        </p:spPr>
      </p:pic>
      <p:graphicFrame>
        <p:nvGraphicFramePr>
          <p:cNvPr id="24" name="对象 23">
            <a:hlinkClick r:id="" action="ppaction://ole?verb="/>
          </p:cNvPr>
          <p:cNvGraphicFramePr>
            <a:graphicFrameLocks noChangeAspect="1"/>
          </p:cNvGraphicFramePr>
          <p:nvPr/>
        </p:nvGraphicFramePr>
        <p:xfrm>
          <a:off x="470535" y="5943600"/>
          <a:ext cx="5373370" cy="749935"/>
        </p:xfrm>
        <a:graphic>
          <a:graphicData uri="http://schemas.openxmlformats.org/presentationml/2006/ole">
            <mc:AlternateContent xmlns:mc="http://schemas.openxmlformats.org/markup-compatibility/2006">
              <mc:Choice xmlns:v="urn:schemas-microsoft-com:vml" Requires="v">
                <p:oleObj spid="_x0000_s25" name="" r:id="rId15" imgW="3187700" imgH="444500" progId="Equation.KSEE3">
                  <p:embed/>
                </p:oleObj>
              </mc:Choice>
              <mc:Fallback>
                <p:oleObj name="" r:id="rId15" imgW="3187700" imgH="444500" progId="Equation.KSEE3">
                  <p:embed/>
                  <p:pic>
                    <p:nvPicPr>
                      <p:cNvPr id="0" name="图片 2051"/>
                      <p:cNvPicPr/>
                      <p:nvPr/>
                    </p:nvPicPr>
                    <p:blipFill>
                      <a:blip r:embed="rId16"/>
                      <a:stretch>
                        <a:fillRect/>
                      </a:stretch>
                    </p:blipFill>
                    <p:spPr>
                      <a:xfrm>
                        <a:off x="470535" y="5943600"/>
                        <a:ext cx="5373370" cy="7499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stretch>
            <a:fillRect/>
          </a:stretch>
        </p:blipFill>
        <p:spPr>
          <a:xfrm>
            <a:off x="2795905" y="1971675"/>
            <a:ext cx="8066405" cy="800100"/>
          </a:xfrm>
          <a:prstGeom prst="rect">
            <a:avLst/>
          </a:prstGeom>
        </p:spPr>
      </p:pic>
      <p:sp>
        <p:nvSpPr>
          <p:cNvPr id="2" name="标题 1"/>
          <p:cNvSpPr>
            <a:spLocks noGrp="1"/>
          </p:cNvSpPr>
          <p:nvPr>
            <p:ph type="title"/>
          </p:nvPr>
        </p:nvSpPr>
        <p:spPr/>
        <p:txBody>
          <a:bodyPr/>
          <a:lstStyle/>
          <a:p>
            <a:r>
              <a:rPr lang="en-US" altLang="zh-CN" dirty="0" smtClean="0"/>
              <a:t>BP</a:t>
            </a:r>
            <a:r>
              <a:rPr lang="zh-CN" altLang="en-US" dirty="0"/>
              <a:t>算法（续）</a:t>
            </a:r>
            <a:endParaRPr lang="zh-CN" altLang="en-US" dirty="0"/>
          </a:p>
        </p:txBody>
      </p:sp>
      <p:pic>
        <p:nvPicPr>
          <p:cNvPr id="8" name="图片 7"/>
          <p:cNvPicPr>
            <a:picLocks noChangeAspect="1"/>
          </p:cNvPicPr>
          <p:nvPr/>
        </p:nvPicPr>
        <p:blipFill>
          <a:blip r:embed="rId2"/>
          <a:stretch>
            <a:fillRect/>
          </a:stretch>
        </p:blipFill>
        <p:spPr>
          <a:xfrm>
            <a:off x="13109713" y="3422383"/>
            <a:ext cx="7293552" cy="493633"/>
          </a:xfrm>
          <a:prstGeom prst="rect">
            <a:avLst/>
          </a:prstGeom>
        </p:spPr>
      </p:pic>
      <p:sp>
        <p:nvSpPr>
          <p:cNvPr id="5" name="文本框 4"/>
          <p:cNvSpPr txBox="1"/>
          <p:nvPr/>
        </p:nvSpPr>
        <p:spPr>
          <a:xfrm>
            <a:off x="628650" y="1647825"/>
            <a:ext cx="2523490" cy="368300"/>
          </a:xfrm>
          <a:prstGeom prst="rect">
            <a:avLst/>
          </a:prstGeom>
          <a:noFill/>
        </p:spPr>
        <p:txBody>
          <a:bodyPr wrap="none" rtlCol="0">
            <a:spAutoFit/>
          </a:bodyPr>
          <a:p>
            <a:r>
              <a:rPr lang="zh-CN" altLang="en-US"/>
              <a:t>定义节点</a:t>
            </a:r>
            <a:r>
              <a:rPr lang="en-US" altLang="zh-CN"/>
              <a:t>j</a:t>
            </a:r>
            <a:r>
              <a:rPr lang="zh-CN" altLang="en-US"/>
              <a:t>的局部梯度：</a:t>
            </a:r>
            <a:endParaRPr lang="en-US" altLang="zh-CN"/>
          </a:p>
        </p:txBody>
      </p:sp>
      <p:graphicFrame>
        <p:nvGraphicFramePr>
          <p:cNvPr id="9" name="对象 8">
            <a:hlinkClick r:id="" action="ppaction://ole?verb="/>
          </p:cNvPr>
          <p:cNvGraphicFramePr>
            <a:graphicFrameLocks noChangeAspect="1"/>
          </p:cNvGraphicFramePr>
          <p:nvPr/>
        </p:nvGraphicFramePr>
        <p:xfrm>
          <a:off x="2953385" y="1692910"/>
          <a:ext cx="503555" cy="318770"/>
        </p:xfrm>
        <a:graphic>
          <a:graphicData uri="http://schemas.openxmlformats.org/presentationml/2006/ole">
            <mc:AlternateContent xmlns:mc="http://schemas.openxmlformats.org/markup-compatibility/2006">
              <mc:Choice xmlns:v="urn:schemas-microsoft-com:vml" Requires="v">
                <p:oleObj spid="_x0000_s4097" name="" r:id="rId3" imgW="381000" imgH="241300" progId="Equation.KSEE3">
                  <p:embed/>
                </p:oleObj>
              </mc:Choice>
              <mc:Fallback>
                <p:oleObj name="" r:id="rId3" imgW="381000" imgH="241300" progId="Equation.KSEE3">
                  <p:embed/>
                  <p:pic>
                    <p:nvPicPr>
                      <p:cNvPr id="0" name="图片 4096"/>
                      <p:cNvPicPr/>
                      <p:nvPr/>
                    </p:nvPicPr>
                    <p:blipFill>
                      <a:blip r:embed="rId4"/>
                      <a:stretch>
                        <a:fillRect/>
                      </a:stretch>
                    </p:blipFill>
                    <p:spPr>
                      <a:xfrm>
                        <a:off x="2953385" y="1692910"/>
                        <a:ext cx="503555" cy="318770"/>
                      </a:xfrm>
                      <a:prstGeom prst="rect">
                        <a:avLst/>
                      </a:prstGeom>
                    </p:spPr>
                  </p:pic>
                </p:oleObj>
              </mc:Fallback>
            </mc:AlternateContent>
          </a:graphicData>
        </a:graphic>
      </p:graphicFrame>
      <p:sp>
        <p:nvSpPr>
          <p:cNvPr id="12" name="文本框 11"/>
          <p:cNvSpPr txBox="1"/>
          <p:nvPr/>
        </p:nvSpPr>
        <p:spPr>
          <a:xfrm>
            <a:off x="619125" y="2238375"/>
            <a:ext cx="2468880" cy="365760"/>
          </a:xfrm>
          <a:prstGeom prst="rect">
            <a:avLst/>
          </a:prstGeom>
          <a:noFill/>
        </p:spPr>
        <p:txBody>
          <a:bodyPr wrap="none" rtlCol="0">
            <a:spAutoFit/>
          </a:bodyPr>
          <a:p>
            <a:r>
              <a:rPr lang="zh-CN" altLang="en-US"/>
              <a:t>当是输出节点的时候：</a:t>
            </a:r>
            <a:endParaRPr lang="zh-CN" altLang="en-US"/>
          </a:p>
        </p:txBody>
      </p:sp>
      <p:sp>
        <p:nvSpPr>
          <p:cNvPr id="27" name="文本框 26"/>
          <p:cNvSpPr txBox="1"/>
          <p:nvPr/>
        </p:nvSpPr>
        <p:spPr>
          <a:xfrm>
            <a:off x="660400" y="2898775"/>
            <a:ext cx="2468880" cy="365760"/>
          </a:xfrm>
          <a:prstGeom prst="rect">
            <a:avLst/>
          </a:prstGeom>
          <a:noFill/>
        </p:spPr>
        <p:txBody>
          <a:bodyPr wrap="none" rtlCol="0">
            <a:spAutoFit/>
          </a:bodyPr>
          <a:p>
            <a:r>
              <a:rPr lang="zh-CN" altLang="en-US"/>
              <a:t>当是隐藏节点的时候：</a:t>
            </a:r>
            <a:endParaRPr lang="zh-CN" altLang="en-US"/>
          </a:p>
        </p:txBody>
      </p:sp>
      <p:pic>
        <p:nvPicPr>
          <p:cNvPr id="29" name="图片 28"/>
          <p:cNvPicPr>
            <a:picLocks noChangeAspect="1"/>
          </p:cNvPicPr>
          <p:nvPr/>
        </p:nvPicPr>
        <p:blipFill>
          <a:blip r:embed="rId5"/>
          <a:stretch>
            <a:fillRect/>
          </a:stretch>
        </p:blipFill>
        <p:spPr>
          <a:xfrm>
            <a:off x="3000375" y="2790825"/>
            <a:ext cx="6152515" cy="628650"/>
          </a:xfrm>
          <a:prstGeom prst="rect">
            <a:avLst/>
          </a:prstGeom>
        </p:spPr>
      </p:pic>
      <p:graphicFrame>
        <p:nvGraphicFramePr>
          <p:cNvPr id="30" name="对象 29">
            <a:hlinkClick r:id="" action="ppaction://ole?verb="/>
          </p:cNvPr>
          <p:cNvGraphicFramePr>
            <a:graphicFrameLocks noChangeAspect="1"/>
          </p:cNvGraphicFramePr>
          <p:nvPr/>
        </p:nvGraphicFramePr>
        <p:xfrm>
          <a:off x="3871595" y="3524250"/>
          <a:ext cx="4374515" cy="636270"/>
        </p:xfrm>
        <a:graphic>
          <a:graphicData uri="http://schemas.openxmlformats.org/presentationml/2006/ole">
            <mc:AlternateContent xmlns:mc="http://schemas.openxmlformats.org/markup-compatibility/2006">
              <mc:Choice xmlns:v="urn:schemas-microsoft-com:vml" Requires="v">
                <p:oleObj spid="_x0000_s31" name="" r:id="rId6" imgW="2362200" imgH="342900" progId="Equation.KSEE3">
                  <p:embed/>
                </p:oleObj>
              </mc:Choice>
              <mc:Fallback>
                <p:oleObj name="" r:id="rId6" imgW="2362200" imgH="342900" progId="Equation.KSEE3">
                  <p:embed/>
                  <p:pic>
                    <p:nvPicPr>
                      <p:cNvPr id="0" name="图片 2051"/>
                      <p:cNvPicPr/>
                      <p:nvPr/>
                    </p:nvPicPr>
                    <p:blipFill>
                      <a:blip r:embed="rId7"/>
                      <a:stretch>
                        <a:fillRect/>
                      </a:stretch>
                    </p:blipFill>
                    <p:spPr>
                      <a:xfrm>
                        <a:off x="3871595" y="3524250"/>
                        <a:ext cx="4374515" cy="636270"/>
                      </a:xfrm>
                      <a:prstGeom prst="rect">
                        <a:avLst/>
                      </a:prstGeom>
                    </p:spPr>
                  </p:pic>
                </p:oleObj>
              </mc:Fallback>
            </mc:AlternateContent>
          </a:graphicData>
        </a:graphic>
      </p:graphicFrame>
      <p:sp>
        <p:nvSpPr>
          <p:cNvPr id="32" name="文本框 31"/>
          <p:cNvSpPr txBox="1"/>
          <p:nvPr/>
        </p:nvSpPr>
        <p:spPr>
          <a:xfrm>
            <a:off x="749300" y="4473575"/>
            <a:ext cx="4560570" cy="368300"/>
          </a:xfrm>
          <a:prstGeom prst="rect">
            <a:avLst/>
          </a:prstGeom>
          <a:noFill/>
        </p:spPr>
        <p:txBody>
          <a:bodyPr wrap="none" rtlCol="0">
            <a:spAutoFit/>
          </a:bodyPr>
          <a:p>
            <a:r>
              <a:rPr lang="zh-CN" altLang="en-US"/>
              <a:t>则权值的校正值              有如下统一的形式：</a:t>
            </a:r>
            <a:endParaRPr lang="zh-CN" altLang="en-US"/>
          </a:p>
        </p:txBody>
      </p:sp>
      <p:graphicFrame>
        <p:nvGraphicFramePr>
          <p:cNvPr id="34" name="对象 33">
            <a:hlinkClick r:id="" action="ppaction://ole?verb="/>
          </p:cNvPr>
          <p:cNvGraphicFramePr>
            <a:graphicFrameLocks noChangeAspect="1"/>
          </p:cNvGraphicFramePr>
          <p:nvPr/>
        </p:nvGraphicFramePr>
        <p:xfrm>
          <a:off x="2506345" y="4512945"/>
          <a:ext cx="620395" cy="287655"/>
        </p:xfrm>
        <a:graphic>
          <a:graphicData uri="http://schemas.openxmlformats.org/presentationml/2006/ole">
            <mc:AlternateContent xmlns:mc="http://schemas.openxmlformats.org/markup-compatibility/2006">
              <mc:Choice xmlns:v="urn:schemas-microsoft-com:vml" Requires="v">
                <p:oleObj spid="_x0000_s2050" name="" r:id="rId8" imgW="520700" imgH="241300" progId="Equation.KSEE3">
                  <p:embed/>
                </p:oleObj>
              </mc:Choice>
              <mc:Fallback>
                <p:oleObj name="" r:id="rId8" imgW="520700" imgH="241300" progId="Equation.KSEE3">
                  <p:embed/>
                  <p:pic>
                    <p:nvPicPr>
                      <p:cNvPr id="0" name="图片 2049"/>
                      <p:cNvPicPr/>
                      <p:nvPr/>
                    </p:nvPicPr>
                    <p:blipFill>
                      <a:blip r:embed="rId9"/>
                      <a:stretch>
                        <a:fillRect/>
                      </a:stretch>
                    </p:blipFill>
                    <p:spPr>
                      <a:xfrm>
                        <a:off x="2506345" y="4512945"/>
                        <a:ext cx="620395" cy="287655"/>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nvGraphicFramePr>
        <p:xfrm>
          <a:off x="3234055" y="5088255"/>
          <a:ext cx="4019550" cy="592455"/>
        </p:xfrm>
        <a:graphic>
          <a:graphicData uri="http://schemas.openxmlformats.org/presentationml/2006/ole">
            <mc:AlternateContent xmlns:mc="http://schemas.openxmlformats.org/markup-compatibility/2006">
              <mc:Choice xmlns:v="urn:schemas-microsoft-com:vml" Requires="v">
                <p:oleObj spid="_x0000_s36" name="" r:id="rId10" imgW="1638300" imgH="241300" progId="Equation.KSEE3">
                  <p:embed/>
                </p:oleObj>
              </mc:Choice>
              <mc:Fallback>
                <p:oleObj name="" r:id="rId10" imgW="1638300" imgH="241300" progId="Equation.KSEE3">
                  <p:embed/>
                  <p:pic>
                    <p:nvPicPr>
                      <p:cNvPr id="0" name="图片 2049"/>
                      <p:cNvPicPr/>
                      <p:nvPr/>
                    </p:nvPicPr>
                    <p:blipFill>
                      <a:blip r:embed="rId11"/>
                      <a:stretch>
                        <a:fillRect/>
                      </a:stretch>
                    </p:blipFill>
                    <p:spPr>
                      <a:xfrm>
                        <a:off x="3234055" y="5088255"/>
                        <a:ext cx="4019550" cy="592455"/>
                      </a:xfrm>
                      <a:prstGeom prst="rect">
                        <a:avLst/>
                      </a:prstGeom>
                    </p:spPr>
                  </p:pic>
                </p:oleObj>
              </mc:Fallback>
            </mc:AlternateContent>
          </a:graphicData>
        </a:graphic>
      </p:graphicFrame>
      <p:graphicFrame>
        <p:nvGraphicFramePr>
          <p:cNvPr id="37" name="对象 36">
            <a:hlinkClick r:id="" action="ppaction://ole?verb="/>
          </p:cNvPr>
          <p:cNvGraphicFramePr>
            <a:graphicFrameLocks noChangeAspect="1"/>
          </p:cNvGraphicFramePr>
          <p:nvPr/>
        </p:nvGraphicFramePr>
        <p:xfrm>
          <a:off x="8208645" y="3546475"/>
          <a:ext cx="3340100" cy="636270"/>
        </p:xfrm>
        <a:graphic>
          <a:graphicData uri="http://schemas.openxmlformats.org/presentationml/2006/ole">
            <mc:AlternateContent xmlns:mc="http://schemas.openxmlformats.org/markup-compatibility/2006">
              <mc:Choice xmlns:v="urn:schemas-microsoft-com:vml" Requires="v">
                <p:oleObj spid="_x0000_s38" name="" r:id="rId12" imgW="1803400" imgH="342900" progId="Equation.KSEE3">
                  <p:embed/>
                </p:oleObj>
              </mc:Choice>
              <mc:Fallback>
                <p:oleObj name="" r:id="rId12" imgW="1803400" imgH="342900" progId="Equation.KSEE3">
                  <p:embed/>
                  <p:pic>
                    <p:nvPicPr>
                      <p:cNvPr id="0" name="图片 2051"/>
                      <p:cNvPicPr/>
                      <p:nvPr/>
                    </p:nvPicPr>
                    <p:blipFill>
                      <a:blip r:embed="rId13"/>
                      <a:stretch>
                        <a:fillRect/>
                      </a:stretch>
                    </p:blipFill>
                    <p:spPr>
                      <a:xfrm>
                        <a:off x="8208645" y="3546475"/>
                        <a:ext cx="3340100" cy="6362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改善训练的方法</a:t>
            </a:r>
            <a:endParaRPr lang="zh-CN" altLang="en-US"/>
          </a:p>
        </p:txBody>
      </p:sp>
      <p:sp>
        <p:nvSpPr>
          <p:cNvPr id="3" name="内容占位符 2"/>
          <p:cNvSpPr>
            <a:spLocks noGrp="1"/>
          </p:cNvSpPr>
          <p:nvPr>
            <p:ph idx="1"/>
          </p:nvPr>
        </p:nvSpPr>
        <p:spPr/>
        <p:txBody>
          <a:bodyPr/>
          <a:p>
            <a:r>
              <a:rPr lang="zh-CN" altLang="en-US"/>
              <a:t>激活函数的选择</a:t>
            </a:r>
            <a:endParaRPr lang="zh-CN" altLang="en-US"/>
          </a:p>
          <a:p>
            <a:r>
              <a:rPr lang="zh-CN" altLang="en-US"/>
              <a:t>选择合适的</a:t>
            </a:r>
            <a:r>
              <a:rPr lang="en-US" altLang="zh-CN"/>
              <a:t>Loss</a:t>
            </a:r>
            <a:r>
              <a:rPr lang="zh-CN" altLang="en-US"/>
              <a:t>函数</a:t>
            </a:r>
            <a:endParaRPr lang="zh-CN" altLang="en-US"/>
          </a:p>
          <a:p>
            <a:r>
              <a:rPr lang="zh-CN" altLang="en-US"/>
              <a:t>合理初始化权值参数</a:t>
            </a:r>
            <a:endParaRPr lang="zh-CN" altLang="en-US"/>
          </a:p>
          <a:p>
            <a:r>
              <a:rPr lang="zh-CN" altLang="en-US"/>
              <a:t>正则项</a:t>
            </a:r>
            <a:endParaRPr lang="zh-CN" altLang="en-US"/>
          </a:p>
          <a:p>
            <a:r>
              <a:rPr lang="en-US" altLang="zh-CN"/>
              <a:t>Drop-out</a:t>
            </a:r>
            <a:endParaRPr lang="en-US" altLang="zh-CN"/>
          </a:p>
          <a:p>
            <a:r>
              <a:rPr lang="zh-CN" altLang="en-US"/>
              <a:t>训练方法</a:t>
            </a:r>
            <a:endParaRPr lang="zh-CN" altLang="en-US"/>
          </a:p>
          <a:p>
            <a:endParaRPr lang="en-US" altLang="zh-CN"/>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3940</Words>
  <Application>Kingsoft Office WPP</Application>
  <PresentationFormat>宽屏</PresentationFormat>
  <Paragraphs>502</Paragraphs>
  <Slides>35</Slides>
  <Notes>31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37" baseType="lpstr">
      <vt:lpstr>Office 主题</vt:lpstr>
      <vt:lpstr>Equation.KSEE3</vt:lpstr>
      <vt:lpstr>ANN&amp;CNN</vt:lpstr>
      <vt:lpstr>Agenda</vt:lpstr>
      <vt:lpstr>感知机</vt:lpstr>
      <vt:lpstr>多层感知机</vt:lpstr>
      <vt:lpstr>神经网络训练</vt:lpstr>
      <vt:lpstr>BP算法（反向传播算法）</vt:lpstr>
      <vt:lpstr>BP算法（续）</vt:lpstr>
      <vt:lpstr>BP算法（续）</vt:lpstr>
      <vt:lpstr>改善训练的方法</vt:lpstr>
      <vt:lpstr>激活函数的选择</vt:lpstr>
      <vt:lpstr>不同的损失函数</vt:lpstr>
      <vt:lpstr>参数初始化</vt:lpstr>
      <vt:lpstr>正则化</vt:lpstr>
      <vt:lpstr>DropOut</vt:lpstr>
      <vt:lpstr>训练算法</vt:lpstr>
      <vt:lpstr>训练算法</vt:lpstr>
      <vt:lpstr>CNN的引入</vt:lpstr>
      <vt:lpstr>CNN用途</vt:lpstr>
      <vt:lpstr>卷积</vt:lpstr>
      <vt:lpstr>卷积</vt:lpstr>
      <vt:lpstr>池化</vt:lpstr>
      <vt:lpstr>CNN核心思想</vt:lpstr>
      <vt:lpstr>权值共享</vt:lpstr>
      <vt:lpstr>卷积神经网络发展史</vt:lpstr>
      <vt:lpstr>LeNet5 MINST实例</vt:lpstr>
      <vt:lpstr>C1卷积层</vt:lpstr>
      <vt:lpstr>S2池化层</vt:lpstr>
      <vt:lpstr>C3卷积层</vt:lpstr>
      <vt:lpstr>PowerPoint 演示文稿</vt:lpstr>
      <vt:lpstr>S4池化层</vt:lpstr>
      <vt:lpstr>全连层C5</vt:lpstr>
      <vt:lpstr>全连层C6</vt:lpstr>
      <vt:lpstr>SoftMax层L7</vt:lpstr>
      <vt:lpstr>SoftMax层</vt:lpstr>
      <vt:lpstr>PowerPoint 演示文稿</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mlinxiang(项小明)</dc:creator>
  <cp:lastModifiedBy>xinpeng</cp:lastModifiedBy>
  <cp:revision>443</cp:revision>
  <dcterms:created xsi:type="dcterms:W3CDTF">2015-10-09T09:13:00Z</dcterms:created>
  <dcterms:modified xsi:type="dcterms:W3CDTF">2016-05-26T09:08:06Z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